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6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31" r:id="rId3"/>
    <p:sldId id="388" r:id="rId4"/>
    <p:sldId id="341" r:id="rId5"/>
    <p:sldId id="369" r:id="rId6"/>
    <p:sldId id="374" r:id="rId7"/>
    <p:sldId id="391" r:id="rId8"/>
    <p:sldId id="375" r:id="rId9"/>
    <p:sldId id="377" r:id="rId10"/>
    <p:sldId id="397" r:id="rId11"/>
    <p:sldId id="389" r:id="rId12"/>
    <p:sldId id="398" r:id="rId13"/>
    <p:sldId id="376" r:id="rId14"/>
    <p:sldId id="399" r:id="rId15"/>
    <p:sldId id="400" r:id="rId16"/>
    <p:sldId id="401" r:id="rId17"/>
    <p:sldId id="261" r:id="rId18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96" autoAdjust="0"/>
    <p:restoredTop sz="92846" autoAdjust="0"/>
  </p:normalViewPr>
  <p:slideViewPr>
    <p:cSldViewPr>
      <p:cViewPr varScale="1">
        <p:scale>
          <a:sx n="106" d="100"/>
          <a:sy n="106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950EB-E9AC-47AA-9617-0F583FB1D5FE}" type="datetimeFigureOut">
              <a:rPr lang="ca-ES" smtClean="0"/>
              <a:pPr/>
              <a:t>26/3/2025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600A6-8124-4D1E-AC3C-D93F5CA751CD}" type="slidenum">
              <a:rPr lang="ca-ES" smtClean="0"/>
              <a:pPr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534B2-B138-439E-B74A-F4C6F7A3FB0A}" type="datetimeFigureOut">
              <a:rPr lang="ca-ES" smtClean="0"/>
              <a:pPr/>
              <a:t>26/3/2025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7DBD6-244F-46D0-9378-FD6337076787}" type="slidenum">
              <a:rPr lang="ca-ES" smtClean="0"/>
              <a:pPr/>
              <a:t>‹Nº›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9327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74037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9864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467351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17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48513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75DA-1B13-47FD-9B60-19C68E35B369}" type="datetime1">
              <a:rPr lang="ca-ES" smtClean="0"/>
              <a:t>26/3/2025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05A-D1E2-4A96-A2E9-703B08636CCA}" type="datetime1">
              <a:rPr lang="ca-ES" smtClean="0"/>
              <a:t>26/3/2025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25DE-8657-43A5-B9F1-4892806759A3}" type="datetime1">
              <a:rPr lang="ca-ES" smtClean="0"/>
              <a:t>26/3/2025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E980-C160-452C-A1AB-4217A0A2982E}" type="datetime1">
              <a:rPr lang="ca-ES" smtClean="0"/>
              <a:t>26/3/2025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B58F-558C-41A7-B7C8-3EC4097408C9}" type="datetime1">
              <a:rPr lang="ca-ES" smtClean="0"/>
              <a:t>26/3/2025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7C41-7676-4C23-B3E1-FEC8D42DB875}" type="datetime1">
              <a:rPr lang="ca-ES" smtClean="0"/>
              <a:t>26/3/2025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8A1A3-D732-4A59-8AA3-5F8710D5EFA6}" type="datetime1">
              <a:rPr lang="ca-ES" smtClean="0"/>
              <a:t>26/3/2025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D757-B1A1-46DE-8EC0-856325E73FEA}" type="datetime1">
              <a:rPr lang="ca-ES" smtClean="0"/>
              <a:t>26/3/2025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DC2A-E256-4225-8D75-3BFB40416EC8}" type="datetime1">
              <a:rPr lang="ca-ES" smtClean="0"/>
              <a:t>26/3/2025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82A4-ECEE-4856-B7E2-352DB93955D9}" type="datetime1">
              <a:rPr lang="ca-ES" smtClean="0"/>
              <a:t>26/3/2025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45FB9-C21F-4C4D-9507-65D1C5F6447C}" type="datetime1">
              <a:rPr lang="ca-ES" smtClean="0"/>
              <a:t>26/3/2025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AC4FF-20AB-49EF-B968-5575B33FBFED}" type="datetime1">
              <a:rPr lang="ca-ES" smtClean="0"/>
              <a:t>26/3/2025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1C135-5762-43A9-B8F9-7A8C13F8ABAC}" type="slidenum">
              <a:rPr lang="ca-ES" smtClean="0"/>
              <a:pPr/>
              <a:t>‹Nº›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4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47.png"/><Relationship Id="rId4" Type="http://schemas.openxmlformats.org/officeDocument/2006/relationships/image" Target="../media/image15.png"/><Relationship Id="rId9" Type="http://schemas.openxmlformats.org/officeDocument/2006/relationships/image" Target="../media/image4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image" Target="../media/image60.png"/><Relationship Id="rId5" Type="http://schemas.openxmlformats.org/officeDocument/2006/relationships/image" Target="../media/image57.png"/><Relationship Id="rId10" Type="http://schemas.openxmlformats.org/officeDocument/2006/relationships/image" Target="../media/image4.jpeg"/><Relationship Id="rId4" Type="http://schemas.openxmlformats.org/officeDocument/2006/relationships/image" Target="../media/image25.png"/><Relationship Id="rId9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63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57.png"/><Relationship Id="rId10" Type="http://schemas.openxmlformats.org/officeDocument/2006/relationships/image" Target="../media/image4.jpeg"/><Relationship Id="rId4" Type="http://schemas.openxmlformats.org/officeDocument/2006/relationships/image" Target="../media/image15.png"/><Relationship Id="rId9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5.jpeg"/><Relationship Id="rId7" Type="http://schemas.openxmlformats.org/officeDocument/2006/relationships/image" Target="../media/image25.png"/><Relationship Id="rId12" Type="http://schemas.openxmlformats.org/officeDocument/2006/relationships/image" Target="../media/image4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23.png"/><Relationship Id="rId5" Type="http://schemas.openxmlformats.org/officeDocument/2006/relationships/image" Target="../media/image67.png"/><Relationship Id="rId10" Type="http://schemas.openxmlformats.org/officeDocument/2006/relationships/image" Target="../media/image70.png"/><Relationship Id="rId4" Type="http://schemas.openxmlformats.org/officeDocument/2006/relationships/image" Target="../media/image66.png"/><Relationship Id="rId9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11" Type="http://schemas.openxmlformats.org/officeDocument/2006/relationships/image" Target="../media/image77.jpeg"/><Relationship Id="rId5" Type="http://schemas.openxmlformats.org/officeDocument/2006/relationships/image" Target="../media/image73.png"/><Relationship Id="rId10" Type="http://schemas.openxmlformats.org/officeDocument/2006/relationships/image" Target="../media/image27.png"/><Relationship Id="rId4" Type="http://schemas.openxmlformats.org/officeDocument/2006/relationships/image" Target="../media/image72.png"/><Relationship Id="rId9" Type="http://schemas.openxmlformats.org/officeDocument/2006/relationships/image" Target="../media/image7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2.png"/><Relationship Id="rId7" Type="http://schemas.openxmlformats.org/officeDocument/2006/relationships/image" Target="../media/image75.pn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79.jpeg"/><Relationship Id="rId4" Type="http://schemas.openxmlformats.org/officeDocument/2006/relationships/image" Target="../media/image15.png"/><Relationship Id="rId9" Type="http://schemas.openxmlformats.org/officeDocument/2006/relationships/image" Target="../media/image8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83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7.png"/><Relationship Id="rId10" Type="http://schemas.openxmlformats.org/officeDocument/2006/relationships/image" Target="../media/image85.png"/><Relationship Id="rId4" Type="http://schemas.openxmlformats.org/officeDocument/2006/relationships/image" Target="../media/image4.jpeg"/><Relationship Id="rId9" Type="http://schemas.openxmlformats.org/officeDocument/2006/relationships/image" Target="../media/image8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rasaac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://arasaac.org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://arasaac.org/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4.jpeg"/><Relationship Id="rId4" Type="http://schemas.openxmlformats.org/officeDocument/2006/relationships/image" Target="../media/image6.jpe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17.jpeg"/><Relationship Id="rId5" Type="http://schemas.openxmlformats.org/officeDocument/2006/relationships/image" Target="../media/image13.jpeg"/><Relationship Id="rId10" Type="http://schemas.openxmlformats.org/officeDocument/2006/relationships/image" Target="../media/image16.jpeg"/><Relationship Id="rId4" Type="http://schemas.openxmlformats.org/officeDocument/2006/relationships/image" Target="../media/image12.jpe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5.png"/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image" Target="../media/image25.png"/><Relationship Id="rId5" Type="http://schemas.openxmlformats.org/officeDocument/2006/relationships/image" Target="../media/image20.jpeg"/><Relationship Id="rId15" Type="http://schemas.openxmlformats.org/officeDocument/2006/relationships/image" Target="../media/image4.jpeg"/><Relationship Id="rId10" Type="http://schemas.openxmlformats.org/officeDocument/2006/relationships/image" Target="../media/image24.png"/><Relationship Id="rId4" Type="http://schemas.openxmlformats.org/officeDocument/2006/relationships/image" Target="../media/image19.jpeg"/><Relationship Id="rId9" Type="http://schemas.openxmlformats.org/officeDocument/2006/relationships/image" Target="../media/image23.png"/><Relationship Id="rId1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18" Type="http://schemas.openxmlformats.org/officeDocument/2006/relationships/image" Target="../media/image42.png"/><Relationship Id="rId3" Type="http://schemas.openxmlformats.org/officeDocument/2006/relationships/image" Target="../media/image28.png"/><Relationship Id="rId21" Type="http://schemas.openxmlformats.org/officeDocument/2006/relationships/image" Target="../media/image15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0.jpeg"/><Relationship Id="rId20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39.png"/><Relationship Id="rId10" Type="http://schemas.openxmlformats.org/officeDocument/2006/relationships/image" Target="../media/image35.png"/><Relationship Id="rId19" Type="http://schemas.openxmlformats.org/officeDocument/2006/relationships/image" Target="../media/image2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43.tiff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45.jpeg"/><Relationship Id="rId5" Type="http://schemas.openxmlformats.org/officeDocument/2006/relationships/image" Target="../media/image28.png"/><Relationship Id="rId10" Type="http://schemas.openxmlformats.org/officeDocument/2006/relationships/image" Target="../media/image44.jpeg"/><Relationship Id="rId4" Type="http://schemas.openxmlformats.org/officeDocument/2006/relationships/image" Target="../media/image22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47.png"/><Relationship Id="rId4" Type="http://schemas.openxmlformats.org/officeDocument/2006/relationships/image" Target="../media/image15.png"/><Relationship Id="rId9" Type="http://schemas.openxmlformats.org/officeDocument/2006/relationships/image" Target="../media/image4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24.png"/><Relationship Id="rId7" Type="http://schemas.openxmlformats.org/officeDocument/2006/relationships/image" Target="../media/image52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2.png"/><Relationship Id="rId10" Type="http://schemas.openxmlformats.org/officeDocument/2006/relationships/image" Target="../media/image4.jpeg"/><Relationship Id="rId4" Type="http://schemas.openxmlformats.org/officeDocument/2006/relationships/image" Target="../media/image50.png"/><Relationship Id="rId9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E47AEC2-78E9-F51D-9FEB-83ABA8E046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47620"/>
            <a:ext cx="8136904" cy="541768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BF9C987-65C9-CBF6-030F-2EBC73CB1E42}"/>
              </a:ext>
            </a:extLst>
          </p:cNvPr>
          <p:cNvSpPr txBox="1"/>
          <p:nvPr/>
        </p:nvSpPr>
        <p:spPr>
          <a:xfrm>
            <a:off x="539552" y="5445224"/>
            <a:ext cx="5040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cap="all" noProof="0" dirty="0">
                <a:solidFill>
                  <a:srgbClr val="000000"/>
                </a:solidFill>
                <a:latin typeface="Auditori2020Bold"/>
              </a:rPr>
              <a:t>CONCERT BANDÀSTIC</a:t>
            </a:r>
            <a:r>
              <a:rPr lang="ca-ES" sz="2400" b="0" i="0" cap="all" noProof="0" dirty="0">
                <a:solidFill>
                  <a:srgbClr val="000000"/>
                </a:solidFill>
                <a:effectLst/>
                <a:latin typeface="Auditori2020Bold"/>
              </a:rPr>
              <a:t> AMB </a:t>
            </a:r>
          </a:p>
          <a:p>
            <a:r>
              <a:rPr lang="ca-ES" sz="2400" b="0" i="0" cap="all" noProof="0" dirty="0">
                <a:solidFill>
                  <a:srgbClr val="000000"/>
                </a:solidFill>
                <a:effectLst/>
                <a:latin typeface="Auditori2020Bold"/>
              </a:rPr>
              <a:t>la </a:t>
            </a:r>
            <a:r>
              <a:rPr lang="ca-ES" sz="2400" cap="all" noProof="0" dirty="0">
                <a:solidFill>
                  <a:srgbClr val="000000"/>
                </a:solidFill>
                <a:latin typeface="Auditori2020Bold"/>
              </a:rPr>
              <a:t>banda municipal de Barcelona</a:t>
            </a:r>
            <a:endParaRPr lang="ca-ES" sz="2400" b="0" i="0" cap="all" noProof="0" dirty="0">
              <a:solidFill>
                <a:srgbClr val="000000"/>
              </a:solidFill>
              <a:effectLst/>
              <a:latin typeface="Auditori2020Bold"/>
            </a:endParaRPr>
          </a:p>
          <a:p>
            <a:endParaRPr lang="ca-ES" sz="2400" b="1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3731E81-F797-F4D1-0F68-172343952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17" y="836712"/>
            <a:ext cx="2967820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E72F1E3-C145-6C61-617B-5A84F62A1E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890" y="5460345"/>
            <a:ext cx="1980220" cy="70495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32AB5-6E49-E131-9727-94E771F3A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F58BEC9-8C6B-4C29-F9EA-E2A3D0EF52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028" y="937726"/>
            <a:ext cx="5529944" cy="4147458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12AB2722-8964-1075-64CD-23F661A81E86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333A3AF2-31D1-E5BE-13FE-A8CC35307021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AL CONCERT BANDÀSTIC HI HA PALLASSOS A L’ESCENARI.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BC583E2-EFD4-8C9D-DC1C-065003042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10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>
            <a:extLst>
              <a:ext uri="{FF2B5EF4-FFF2-40B4-BE49-F238E27FC236}">
                <a16:creationId xmlns:a16="http://schemas.microsoft.com/office/drawing/2014/main" id="{1723EC38-AF65-6BED-718B-698BE072C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F6DC331-8B87-BA5F-033B-ED72B1F8C9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939" y="5436839"/>
            <a:ext cx="847853" cy="847853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539EF79D-313F-B3C2-D658-07824DDA6D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5502730"/>
            <a:ext cx="806590" cy="806590"/>
          </a:xfrm>
          <a:prstGeom prst="rect">
            <a:avLst/>
          </a:prstGeom>
        </p:spPr>
      </p:pic>
      <p:pic>
        <p:nvPicPr>
          <p:cNvPr id="22" name="Imagen 14">
            <a:extLst>
              <a:ext uri="{FF2B5EF4-FFF2-40B4-BE49-F238E27FC236}">
                <a16:creationId xmlns:a16="http://schemas.microsoft.com/office/drawing/2014/main" id="{CB7626AC-96A1-F5BB-B193-3D26C0CB82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033" y="5445224"/>
            <a:ext cx="841279" cy="84127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0EA39BF-E855-38B1-E5F4-D86996E145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1332036" cy="47640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A6E68EC4-D55A-2E4C-7A38-F1E64396F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5468041"/>
            <a:ext cx="841279" cy="84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EBC4782-6213-B3A3-87C9-1838BED6ED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0" r="9469"/>
          <a:stretch/>
        </p:blipFill>
        <p:spPr bwMode="auto">
          <a:xfrm>
            <a:off x="2915816" y="5648339"/>
            <a:ext cx="1224136" cy="60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0635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>
            <a:extLst>
              <a:ext uri="{FF2B5EF4-FFF2-40B4-BE49-F238E27FC236}">
                <a16:creationId xmlns:a16="http://schemas.microsoft.com/office/drawing/2014/main" id="{32FFAF97-206D-D2C5-E9BC-5BDEE8ECA6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692" y="908720"/>
            <a:ext cx="5580112" cy="4185084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5949280"/>
            <a:ext cx="92525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650" dirty="0">
                <a:latin typeface="Arial" panose="020B0604020202020204" pitchFamily="34" charset="0"/>
                <a:cs typeface="Arial" panose="020B0604020202020204" pitchFamily="34" charset="0"/>
              </a:rPr>
              <a:t>DURANT EL CONCERT ELS PALLASSOS ACTUEN A L’ESCENARI I BAIXEN AMB EL PÚBLIC.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11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n 14">
            <a:extLst>
              <a:ext uri="{FF2B5EF4-FFF2-40B4-BE49-F238E27FC236}">
                <a16:creationId xmlns:a16="http://schemas.microsoft.com/office/drawing/2014/main" id="{A92756DB-D6FE-AE64-00E6-621E5FE5CA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8913" y="5373216"/>
            <a:ext cx="841279" cy="841279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CA71F4C3-1FC5-44C2-D1D8-B32DB78C6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327" y="5361591"/>
            <a:ext cx="875721" cy="87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CF885D7-07BC-54E5-FA2C-55DA65AB6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633" y="5373216"/>
            <a:ext cx="841279" cy="84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8C1D539-E8E5-EA0A-69C8-233CE257801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891" y="5373216"/>
            <a:ext cx="847853" cy="847853"/>
          </a:xfrm>
          <a:prstGeom prst="rect">
            <a:avLst/>
          </a:prstGeom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7AE97F72-3030-6B93-9CB8-1463D3353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040" y="5379789"/>
            <a:ext cx="841280" cy="841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A1BC73AF-0060-89FA-345C-A08B48F5A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759" y="5361591"/>
            <a:ext cx="875721" cy="87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C834EDCC-3804-6CE1-44D4-801CC12F682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1332036" cy="476400"/>
          </a:xfrm>
          <a:prstGeom prst="rect">
            <a:avLst/>
          </a:prstGeom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07C125C3-342D-A323-5E46-102337B4A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86" y="5380582"/>
            <a:ext cx="856730" cy="85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0592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6AA91-DFF2-60CD-8B4C-51DC33DD9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8334587-EC65-B99F-DD74-CB5CE0BF44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692" y="900100"/>
            <a:ext cx="5580112" cy="4185084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5B7E7D29-D7B3-4747-D80D-F6441DA7900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3EEA1E67-096F-46CC-3151-CBF3B6694B97}"/>
              </a:ext>
            </a:extLst>
          </p:cNvPr>
          <p:cNvSpPr txBox="1"/>
          <p:nvPr/>
        </p:nvSpPr>
        <p:spPr>
          <a:xfrm>
            <a:off x="-36512" y="5949280"/>
            <a:ext cx="9252520" cy="603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66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660" dirty="0">
                <a:latin typeface="Arial" panose="020B0604020202020204" pitchFamily="34" charset="0"/>
                <a:cs typeface="Arial" panose="020B0604020202020204" pitchFamily="34" charset="0"/>
              </a:rPr>
              <a:t>EN EL CONCERT HI HA TEATRE D’OMBRES DARRERE DELS MÚSICS.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01BDAEA-4C0B-72F3-B205-EDD23AB1E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12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>
            <a:extLst>
              <a:ext uri="{FF2B5EF4-FFF2-40B4-BE49-F238E27FC236}">
                <a16:creationId xmlns:a16="http://schemas.microsoft.com/office/drawing/2014/main" id="{7DBA76AD-B0A0-5ACA-6A18-9CDDC1D18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25CEF56-032E-815D-1344-82B46D3ABB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5373216"/>
            <a:ext cx="847853" cy="847853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780D662-9E74-E353-9227-63048AD42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361591"/>
            <a:ext cx="875721" cy="87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D417890A-6267-A4F1-A550-DF85F3FD7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361590"/>
            <a:ext cx="875722" cy="875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E9E7767F-8C32-BE9D-B5F0-A567B55B0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361590"/>
            <a:ext cx="859479" cy="85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BAD8857-35E9-D071-0FE8-7774D128172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5361590"/>
            <a:ext cx="893817" cy="893817"/>
          </a:xfrm>
          <a:prstGeom prst="rect">
            <a:avLst/>
          </a:prstGeom>
        </p:spPr>
      </p:pic>
      <p:pic>
        <p:nvPicPr>
          <p:cNvPr id="11" name="Imatge 15">
            <a:extLst>
              <a:ext uri="{FF2B5EF4-FFF2-40B4-BE49-F238E27FC236}">
                <a16:creationId xmlns:a16="http://schemas.microsoft.com/office/drawing/2014/main" id="{A1B1C81C-E023-5130-9B3A-88702528238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5445224"/>
            <a:ext cx="806590" cy="8065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422E6BB4-802C-2D1A-6393-A0674BA96EE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1332036" cy="4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698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F5F355FC-3357-DFB3-15EE-2559D72139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004" y="1340768"/>
            <a:ext cx="4196489" cy="314736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514D328-7D7C-4F6E-442B-3B94AE94B4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340768"/>
            <a:ext cx="4186476" cy="3139857"/>
          </a:xfrm>
          <a:prstGeom prst="rect">
            <a:avLst/>
          </a:prstGeom>
        </p:spPr>
      </p:pic>
      <p:pic>
        <p:nvPicPr>
          <p:cNvPr id="23" name="Imatge 22">
            <a:extLst>
              <a:ext uri="{FF2B5EF4-FFF2-40B4-BE49-F238E27FC236}">
                <a16:creationId xmlns:a16="http://schemas.microsoft.com/office/drawing/2014/main" id="{A9371FFD-045F-9AEE-5969-E28AAA7A79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410" y="5356698"/>
            <a:ext cx="952622" cy="952622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08520" y="5949280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LES LLUMS DE L’ESCENARI VAN CANVIANT AMB LES DIFERENTS CANÇONS.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10FAB423-4B8E-6873-FB85-DA371A4442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343494"/>
            <a:ext cx="893818" cy="893818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7B4B3A-85FB-5766-B721-72EBC804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13</a:t>
            </a:fld>
            <a:endParaRPr lang="ca-ES"/>
          </a:p>
        </p:txBody>
      </p:sp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4">
            <a:extLst>
              <a:ext uri="{FF2B5EF4-FFF2-40B4-BE49-F238E27FC236}">
                <a16:creationId xmlns:a16="http://schemas.microsoft.com/office/drawing/2014/main" id="{51777861-3F36-18C4-08D9-EC7B4367D2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324025"/>
            <a:ext cx="841279" cy="841279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B9F58AED-6832-62AA-4538-76D854EBC7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94" y="5324024"/>
            <a:ext cx="841280" cy="841280"/>
          </a:xfrm>
          <a:prstGeom prst="rect">
            <a:avLst/>
          </a:prstGeom>
        </p:spPr>
      </p:pic>
      <p:pic>
        <p:nvPicPr>
          <p:cNvPr id="20" name="Imatge 19">
            <a:extLst>
              <a:ext uri="{FF2B5EF4-FFF2-40B4-BE49-F238E27FC236}">
                <a16:creationId xmlns:a16="http://schemas.microsoft.com/office/drawing/2014/main" id="{378A2233-4E32-6EC8-31F6-9490A167715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033" y="5537257"/>
            <a:ext cx="556039" cy="556039"/>
          </a:xfrm>
          <a:prstGeom prst="rect">
            <a:avLst/>
          </a:prstGeom>
        </p:spPr>
      </p:pic>
      <p:pic>
        <p:nvPicPr>
          <p:cNvPr id="25" name="Imatge 24">
            <a:extLst>
              <a:ext uri="{FF2B5EF4-FFF2-40B4-BE49-F238E27FC236}">
                <a16:creationId xmlns:a16="http://schemas.microsoft.com/office/drawing/2014/main" id="{62F5C329-17BE-20A7-C3FF-89CED6AC37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921" y="5425052"/>
            <a:ext cx="556039" cy="668244"/>
          </a:xfrm>
          <a:prstGeom prst="rect">
            <a:avLst/>
          </a:prstGeom>
        </p:spPr>
      </p:pic>
      <p:pic>
        <p:nvPicPr>
          <p:cNvPr id="26" name="Imagen 21">
            <a:extLst>
              <a:ext uri="{FF2B5EF4-FFF2-40B4-BE49-F238E27FC236}">
                <a16:creationId xmlns:a16="http://schemas.microsoft.com/office/drawing/2014/main" id="{9E8AC1B6-FE16-FAFF-667A-871C0F1983E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283" y="5373216"/>
            <a:ext cx="850989" cy="850989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C8F6937-A2B2-C556-CFAB-A8DC6E63177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1332036" cy="4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6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159F6-B223-5AF6-73FC-5DD944BBA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8AA498EB-6979-49F1-D2F2-217129A7434F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6CEF09BF-BA59-95A6-5D26-AF9EA7227F48}"/>
              </a:ext>
            </a:extLst>
          </p:cNvPr>
          <p:cNvSpPr txBox="1"/>
          <p:nvPr/>
        </p:nvSpPr>
        <p:spPr>
          <a:xfrm>
            <a:off x="-36512" y="5949280"/>
            <a:ext cx="9252520" cy="603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66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660" dirty="0">
                <a:latin typeface="Arial" panose="020B0604020202020204" pitchFamily="34" charset="0"/>
                <a:cs typeface="Arial" panose="020B0604020202020204" pitchFamily="34" charset="0"/>
              </a:rPr>
              <a:t>A LA CANÇÓ 7 M’AIXECO DE LA BUTACA I BALLO COM ELS PALLASSOS.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AD1D247-2736-949E-22E8-100F3D869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14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>
            <a:extLst>
              <a:ext uri="{FF2B5EF4-FFF2-40B4-BE49-F238E27FC236}">
                <a16:creationId xmlns:a16="http://schemas.microsoft.com/office/drawing/2014/main" id="{E5B276D5-DAC8-CEE5-8963-09783CC2D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BFC4988E-F7B8-E7CA-B7AD-75EF107EF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870" y="5373216"/>
            <a:ext cx="863842" cy="863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B148CAE7-5B52-E1CB-360B-75474182B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104" y="5397975"/>
            <a:ext cx="764704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6DF0D023-A539-4D5E-68D7-C98FF0152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7170" y="5309828"/>
            <a:ext cx="906718" cy="90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>
            <a:extLst>
              <a:ext uri="{FF2B5EF4-FFF2-40B4-BE49-F238E27FC236}">
                <a16:creationId xmlns:a16="http://schemas.microsoft.com/office/drawing/2014/main" id="{E8E3833B-FF7B-997A-EA02-509A68D94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330340"/>
            <a:ext cx="906717" cy="90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>
            <a:extLst>
              <a:ext uri="{FF2B5EF4-FFF2-40B4-BE49-F238E27FC236}">
                <a16:creationId xmlns:a16="http://schemas.microsoft.com/office/drawing/2014/main" id="{219D9C88-4262-E627-8496-B80B79A921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661" y="5323519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06C0365-95E8-5F70-9815-FF4AD54A80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1332036" cy="476400"/>
          </a:xfrm>
          <a:prstGeom prst="rect">
            <a:avLst/>
          </a:prstGeom>
        </p:spPr>
      </p:pic>
      <p:pic>
        <p:nvPicPr>
          <p:cNvPr id="9230" name="Picture 14">
            <a:extLst>
              <a:ext uri="{FF2B5EF4-FFF2-40B4-BE49-F238E27FC236}">
                <a16:creationId xmlns:a16="http://schemas.microsoft.com/office/drawing/2014/main" id="{C03123B1-D867-66F4-9BD6-A1F76632B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088" y="5532616"/>
            <a:ext cx="644692" cy="644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791311D3-13AE-C0BB-6717-BCECBFE40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373216"/>
            <a:ext cx="841279" cy="84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1EFDDD2-0700-8869-A538-E347EE2E449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9" r="4732" b="13342"/>
          <a:stretch/>
        </p:blipFill>
        <p:spPr>
          <a:xfrm>
            <a:off x="1776196" y="908720"/>
            <a:ext cx="5580112" cy="413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647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3D983-C147-36A0-E471-D9FB8FBC6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53184D13-2B2E-1ECF-8DA7-3CEA71478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196" y="908720"/>
            <a:ext cx="5580112" cy="4185084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0F669822-3F45-0A29-7DB7-CA2909CA5E5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9EE7969C-9F6F-1064-75AB-90588E38238D}"/>
              </a:ext>
            </a:extLst>
          </p:cNvPr>
          <p:cNvSpPr txBox="1"/>
          <p:nvPr/>
        </p:nvSpPr>
        <p:spPr>
          <a:xfrm>
            <a:off x="-36512" y="5949280"/>
            <a:ext cx="9252520" cy="603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66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660" dirty="0">
                <a:latin typeface="Arial" panose="020B0604020202020204" pitchFamily="34" charset="0"/>
                <a:cs typeface="Arial" panose="020B0604020202020204" pitchFamily="34" charset="0"/>
              </a:rPr>
              <a:t>EL BALL ÉS AMB EL PROGRAMA DEL CONCERT A LES MANS.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EC0BA49-8617-4BA1-F1E9-B4E4E31F7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15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>
            <a:extLst>
              <a:ext uri="{FF2B5EF4-FFF2-40B4-BE49-F238E27FC236}">
                <a16:creationId xmlns:a16="http://schemas.microsoft.com/office/drawing/2014/main" id="{A2B2E768-1DE9-4D26-85D3-C9A7DDC13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7167FE5-CB22-2B00-C770-28396F990B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5373216"/>
            <a:ext cx="847853" cy="84785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CF329B8F-E985-BA47-0644-AAA9BB60F4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9" t="14738" r="13487" b="7315"/>
          <a:stretch/>
        </p:blipFill>
        <p:spPr>
          <a:xfrm>
            <a:off x="3779912" y="5320433"/>
            <a:ext cx="653864" cy="93202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80F3311-EFB5-4F8E-455A-C7E9A023C8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1332036" cy="476400"/>
          </a:xfrm>
          <a:prstGeom prst="rect">
            <a:avLst/>
          </a:prstGeom>
        </p:spPr>
      </p:pic>
      <p:pic>
        <p:nvPicPr>
          <p:cNvPr id="19" name="Picture 12">
            <a:extLst>
              <a:ext uri="{FF2B5EF4-FFF2-40B4-BE49-F238E27FC236}">
                <a16:creationId xmlns:a16="http://schemas.microsoft.com/office/drawing/2014/main" id="{E5A514E5-E431-C202-A02D-312D401F87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032" y="5323519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>
            <a:extLst>
              <a:ext uri="{FF2B5EF4-FFF2-40B4-BE49-F238E27FC236}">
                <a16:creationId xmlns:a16="http://schemas.microsoft.com/office/drawing/2014/main" id="{E34A928E-335D-4098-F9F9-505EF16FB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045" y="5320433"/>
            <a:ext cx="919560" cy="919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>
            <a:extLst>
              <a:ext uri="{FF2B5EF4-FFF2-40B4-BE49-F238E27FC236}">
                <a16:creationId xmlns:a16="http://schemas.microsoft.com/office/drawing/2014/main" id="{54FE6228-B7B2-479C-6FD1-969108EB9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608" y="5373216"/>
            <a:ext cx="908720" cy="90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7477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7D66E-FE2A-6EE5-0A33-9C83370A6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FE4EBEF-F9A1-01A5-1AF8-8E9B6801FC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692" y="908720"/>
            <a:ext cx="5580112" cy="4185084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87E9D71B-31BF-C632-87AF-B79FCD26DA5D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5DB6860-9F96-9F22-BC61-F965A4AC6B2D}"/>
              </a:ext>
            </a:extLst>
          </p:cNvPr>
          <p:cNvSpPr txBox="1"/>
          <p:nvPr/>
        </p:nvSpPr>
        <p:spPr>
          <a:xfrm>
            <a:off x="-36512" y="5949280"/>
            <a:ext cx="9252520" cy="603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66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660" dirty="0">
                <a:latin typeface="Arial" panose="020B0604020202020204" pitchFamily="34" charset="0"/>
                <a:cs typeface="Arial" panose="020B0604020202020204" pitchFamily="34" charset="0"/>
              </a:rPr>
              <a:t>AL FINAL DEL CONCERT TOTHOM APLAUDEIX ALS MÚSICS I ALS PALLASSOS 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108DC19-E923-7D56-FD68-D83FEA8CB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16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>
            <a:extLst>
              <a:ext uri="{FF2B5EF4-FFF2-40B4-BE49-F238E27FC236}">
                <a16:creationId xmlns:a16="http://schemas.microsoft.com/office/drawing/2014/main" id="{8841BDD3-DD0B-844C-BD7F-EE818D41FB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46301CC1-3A3A-8CBE-8FA5-FA08CE5CBD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1332036" cy="476400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4C14499-A060-06C0-AEA7-64F164313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129" y="5373216"/>
            <a:ext cx="841279" cy="84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55F253B0-33B8-E02C-1565-8009872E37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5361590"/>
            <a:ext cx="893817" cy="893817"/>
          </a:xfrm>
          <a:prstGeom prst="rect">
            <a:avLst/>
          </a:prstGeom>
        </p:spPr>
      </p:pic>
      <p:pic>
        <p:nvPicPr>
          <p:cNvPr id="13314" name="Picture 2">
            <a:extLst>
              <a:ext uri="{FF2B5EF4-FFF2-40B4-BE49-F238E27FC236}">
                <a16:creationId xmlns:a16="http://schemas.microsoft.com/office/drawing/2014/main" id="{98EA1ED8-3099-4856-AB5C-D8A38AAA6E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303491"/>
            <a:ext cx="980728" cy="98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DB3358B-21F6-DCEA-27E5-FCBCCA4700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971" y="5373216"/>
            <a:ext cx="847853" cy="847853"/>
          </a:xfrm>
          <a:prstGeom prst="rect">
            <a:avLst/>
          </a:prstGeom>
        </p:spPr>
      </p:pic>
      <p:pic>
        <p:nvPicPr>
          <p:cNvPr id="13316" name="Picture 4">
            <a:extLst>
              <a:ext uri="{FF2B5EF4-FFF2-40B4-BE49-F238E27FC236}">
                <a16:creationId xmlns:a16="http://schemas.microsoft.com/office/drawing/2014/main" id="{973CF1AB-0ED8-E5EB-CDF0-AA37E284A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5357083"/>
            <a:ext cx="893818" cy="89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>
            <a:extLst>
              <a:ext uri="{FF2B5EF4-FFF2-40B4-BE49-F238E27FC236}">
                <a16:creationId xmlns:a16="http://schemas.microsoft.com/office/drawing/2014/main" id="{51AE1019-3CBE-C5BC-4966-8C210087AC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380" y="5373216"/>
            <a:ext cx="877684" cy="87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010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3761DEF-9619-1313-D32C-AC4ED899D7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881381"/>
            <a:ext cx="5221141" cy="1867330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395536" y="1556792"/>
            <a:ext cx="8352928" cy="23688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2600" dirty="0">
                <a:latin typeface="Arial" pitchFamily="34" charset="0"/>
                <a:cs typeface="Arial" pitchFamily="34" charset="0"/>
              </a:rPr>
              <a:t>AQUESTA GUIA HA ESTAT CREADA  PER</a:t>
            </a:r>
          </a:p>
          <a:p>
            <a:pPr>
              <a:lnSpc>
                <a:spcPct val="200000"/>
              </a:lnSpc>
            </a:pPr>
            <a:endParaRPr lang="es-ES" sz="2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s-ES" sz="2600" dirty="0">
                <a:latin typeface="Arial" pitchFamily="34" charset="0"/>
                <a:cs typeface="Arial" pitchFamily="34" charset="0"/>
              </a:rPr>
              <a:t>                                    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EC9655-B3D7-4533-A343-50278A1C6B60}"/>
              </a:ext>
            </a:extLst>
          </p:cNvPr>
          <p:cNvSpPr/>
          <p:nvPr/>
        </p:nvSpPr>
        <p:spPr>
          <a:xfrm>
            <a:off x="899592" y="980728"/>
            <a:ext cx="7416824" cy="489654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4DDC84E-A335-4528-8185-0AD95C44B8C1}"/>
              </a:ext>
            </a:extLst>
          </p:cNvPr>
          <p:cNvSpPr txBox="1"/>
          <p:nvPr/>
        </p:nvSpPr>
        <p:spPr>
          <a:xfrm>
            <a:off x="899592" y="6021288"/>
            <a:ext cx="7488832" cy="6001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11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http://arasaac.org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DC21E82-1024-162F-774A-E7FE2AB9D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17</a:t>
            </a:fld>
            <a:endParaRPr lang="ca-E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CEA02732-287F-58E4-2BB4-356F1336CB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1332036" cy="4764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949028"/>
            <a:ext cx="750945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Informació general</a:t>
            </a:r>
            <a:endParaRPr lang="ca-ES" sz="3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824583" y="1897276"/>
            <a:ext cx="7509457" cy="418217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En aquest dossier trobareu la informació referent a</a:t>
            </a:r>
            <a:r>
              <a:rPr lang="ca-ES" dirty="0">
                <a:latin typeface="Arial" pitchFamily="34" charset="0"/>
                <a:cs typeface="Arial" pitchFamily="34" charset="0"/>
              </a:rPr>
              <a:t>l concert</a:t>
            </a:r>
            <a:r>
              <a:rPr lang="ca-ES" sz="1800" dirty="0">
                <a:latin typeface="Arial" pitchFamily="34" charset="0"/>
                <a:cs typeface="Arial" pitchFamily="34" charset="0"/>
              </a:rPr>
              <a:t> que heu vingut a veure. </a:t>
            </a:r>
            <a:r>
              <a:rPr lang="ca-ES" dirty="0">
                <a:latin typeface="Arial" pitchFamily="34" charset="0"/>
                <a:cs typeface="Arial" pitchFamily="34" charset="0"/>
              </a:rPr>
              <a:t>El material que conté la guia està creat com a anticipació per facilitar el seguiment de l’activitat.</a:t>
            </a:r>
            <a:endParaRPr lang="ca-ES" sz="1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La sessió a la qual assistireu és familiar o escolar, tingueu en compte que a la sala hi haurà soroll ambient deguda l’afluència de públic. </a:t>
            </a: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Durant l’espectacle hi ha lleugers efectes estroboscòpics, percussió contundent i alguns moments de foscor absoluta.</a:t>
            </a:r>
            <a:r>
              <a:rPr lang="ca-ES" sz="1800" dirty="0">
                <a:latin typeface="Arial" pitchFamily="34" charset="0"/>
                <a:cs typeface="Arial" pitchFamily="34" charset="0"/>
              </a:rPr>
              <a:t> Es recomana portar cascs de cancel·lació de so</a:t>
            </a:r>
            <a:r>
              <a:rPr lang="ca-ES" dirty="0">
                <a:latin typeface="Arial" pitchFamily="34" charset="0"/>
                <a:cs typeface="Arial" pitchFamily="34" charset="0"/>
              </a:rPr>
              <a:t> </a:t>
            </a:r>
            <a:r>
              <a:rPr lang="ca-ES" sz="1800" dirty="0">
                <a:latin typeface="Arial" pitchFamily="34" charset="0"/>
                <a:cs typeface="Arial" pitchFamily="34" charset="0"/>
              </a:rPr>
              <a:t>en cas que ho considereu necessari. </a:t>
            </a:r>
          </a:p>
          <a:p>
            <a:pPr>
              <a:lnSpc>
                <a:spcPct val="130000"/>
              </a:lnSpc>
            </a:pPr>
            <a:endParaRPr lang="ca-E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Per conèixer l’Auditori per dins i ubicar-vos podeu consultar el dossier d’accés general. </a:t>
            </a:r>
            <a:endParaRPr lang="ca-E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372038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9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http://arasaac.org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2</a:t>
            </a:fld>
            <a:endParaRPr lang="ca-ES"/>
          </a:p>
        </p:txBody>
      </p:sp>
      <p:pic>
        <p:nvPicPr>
          <p:cNvPr id="10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79493"/>
            <a:ext cx="2106104" cy="613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091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805012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</a:rPr>
              <a:t>Mapa sala 1: Pau Casals</a:t>
            </a:r>
            <a:endParaRPr lang="ca-ES" sz="3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474824"/>
            <a:ext cx="7221426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8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8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8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8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http://arasaac.org</a:t>
            </a:r>
            <a:r>
              <a:rPr lang="ca-ES" sz="8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8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8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8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8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3</a:t>
            </a:fld>
            <a:endParaRPr lang="ca-E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63F2196-4A4B-5991-E238-C5224E62F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519" y="1894219"/>
            <a:ext cx="5049521" cy="432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07DB7501-0B04-1243-0199-02B8B8A88BCE}"/>
              </a:ext>
            </a:extLst>
          </p:cNvPr>
          <p:cNvSpPr txBox="1"/>
          <p:nvPr/>
        </p:nvSpPr>
        <p:spPr>
          <a:xfrm>
            <a:off x="3582303" y="1711841"/>
            <a:ext cx="134973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GUARDA-ROBA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8212E08-5E4C-849A-94AC-258B912F96DB}"/>
              </a:ext>
            </a:extLst>
          </p:cNvPr>
          <p:cNvSpPr txBox="1"/>
          <p:nvPr/>
        </p:nvSpPr>
        <p:spPr>
          <a:xfrm>
            <a:off x="3654311" y="6140881"/>
            <a:ext cx="134973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GUARDA-ROBA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6455252-1B63-44DA-C8E9-CDBC9759735A}"/>
              </a:ext>
            </a:extLst>
          </p:cNvPr>
          <p:cNvSpPr txBox="1"/>
          <p:nvPr/>
        </p:nvSpPr>
        <p:spPr>
          <a:xfrm>
            <a:off x="5450912" y="1705805"/>
            <a:ext cx="921288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LAVABOS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95D3EF5-827C-398A-1F9B-1CD18D1FC2E5}"/>
              </a:ext>
            </a:extLst>
          </p:cNvPr>
          <p:cNvSpPr txBox="1"/>
          <p:nvPr/>
        </p:nvSpPr>
        <p:spPr>
          <a:xfrm>
            <a:off x="5581438" y="6104329"/>
            <a:ext cx="921288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LAVABOS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7C7894D-10E5-EB72-6E1D-27118459A6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872" y="1630908"/>
            <a:ext cx="372216" cy="372216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D6655A6-0E8A-111A-DEA1-88E94DAE4F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348" y="6070828"/>
            <a:ext cx="372216" cy="37221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AB4B981-86CA-6018-084E-D454CBA91D2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635667"/>
            <a:ext cx="369330" cy="36933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BDFFF903-C5E6-E4E8-2672-D9D25236454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6073714"/>
            <a:ext cx="369330" cy="369330"/>
          </a:xfrm>
          <a:prstGeom prst="rect">
            <a:avLst/>
          </a:prstGeom>
        </p:spPr>
      </p:pic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9919526D-FEA4-AA58-1CC6-4330243594C2}"/>
              </a:ext>
            </a:extLst>
          </p:cNvPr>
          <p:cNvCxnSpPr/>
          <p:nvPr/>
        </p:nvCxnSpPr>
        <p:spPr>
          <a:xfrm>
            <a:off x="1233143" y="2681104"/>
            <a:ext cx="1008112" cy="504056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88199BDF-3458-C84C-F8FD-6571D31D7964}"/>
              </a:ext>
            </a:extLst>
          </p:cNvPr>
          <p:cNvCxnSpPr/>
          <p:nvPr/>
        </p:nvCxnSpPr>
        <p:spPr>
          <a:xfrm flipV="1">
            <a:off x="1257635" y="4755243"/>
            <a:ext cx="983620" cy="576064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3293DE6-C2C3-1537-D95E-FA5066FA9F2B}"/>
              </a:ext>
            </a:extLst>
          </p:cNvPr>
          <p:cNvSpPr txBox="1"/>
          <p:nvPr/>
        </p:nvSpPr>
        <p:spPr>
          <a:xfrm>
            <a:off x="490527" y="2538501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ACCÉS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4F76A739-5F6F-29E1-7028-F1750A36ED0B}"/>
              </a:ext>
            </a:extLst>
          </p:cNvPr>
          <p:cNvSpPr txBox="1"/>
          <p:nvPr/>
        </p:nvSpPr>
        <p:spPr>
          <a:xfrm>
            <a:off x="533065" y="5204572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ACCÉS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B072D476-90FC-4180-5499-9E0C664353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210" y="5588238"/>
            <a:ext cx="441434" cy="441434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D8908636-E42C-B54D-3C64-B6F7AF84811A}"/>
              </a:ext>
            </a:extLst>
          </p:cNvPr>
          <p:cNvSpPr txBox="1"/>
          <p:nvPr/>
        </p:nvSpPr>
        <p:spPr>
          <a:xfrm>
            <a:off x="382951" y="6089557"/>
            <a:ext cx="1446824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ÀREA RELAXADA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1665434-10B3-CF96-8C75-B9768EEEDF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334" y="1628800"/>
            <a:ext cx="369330" cy="36933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5027618-A80B-2A59-FE59-DD5D6B09A3A3}"/>
              </a:ext>
            </a:extLst>
          </p:cNvPr>
          <p:cNvSpPr txBox="1"/>
          <p:nvPr/>
        </p:nvSpPr>
        <p:spPr>
          <a:xfrm>
            <a:off x="1660201" y="1705805"/>
            <a:ext cx="1111599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CAFETERIA</a:t>
            </a:r>
          </a:p>
        </p:txBody>
      </p:sp>
      <p:pic>
        <p:nvPicPr>
          <p:cNvPr id="2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441" y="20462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628ABB4-6F9F-8622-54F2-5DA84C7DFB0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1332036" cy="4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4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5981799"/>
            <a:ext cx="91805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 VAIG A L’AUDITORI A VEURE EL CONCERT BANDÀSTIC DE LA BANDA MUNICIPAL DE BARCELONA‎</a:t>
            </a:r>
          </a:p>
        </p:txBody>
      </p:sp>
      <p:pic>
        <p:nvPicPr>
          <p:cNvPr id="9" name="Picture 13" descr="http://www.arasaac.org/classes/img/thumbnail.php?i=c2l6ZT0zMDAmcnV0YT0uLi8uLi9yZXBvc2l0b3Jpby9vcmlnaW5hbGVzLzI0ODE5LnBuZw==">
            <a:extLst>
              <a:ext uri="{FF2B5EF4-FFF2-40B4-BE49-F238E27FC236}">
                <a16:creationId xmlns:a16="http://schemas.microsoft.com/office/drawing/2014/main" id="{354D417E-4977-4A6E-BDA7-663E9FC55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5445224"/>
            <a:ext cx="720080" cy="720080"/>
          </a:xfrm>
          <a:prstGeom prst="rect">
            <a:avLst/>
          </a:prstGeom>
          <a:noFill/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8A3D137-8FC0-E13E-9C0A-523B3FD153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301208"/>
            <a:ext cx="1281898" cy="853509"/>
          </a:xfrm>
          <a:prstGeom prst="rect">
            <a:avLst/>
          </a:prstGeom>
        </p:spPr>
      </p:pic>
      <p:pic>
        <p:nvPicPr>
          <p:cNvPr id="11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33754EB4-0243-4A73-9EEA-EF2C36B62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t="5847" b="8559"/>
          <a:stretch>
            <a:fillRect/>
          </a:stretch>
        </p:blipFill>
        <p:spPr bwMode="auto">
          <a:xfrm>
            <a:off x="2267744" y="5445224"/>
            <a:ext cx="841279" cy="720082"/>
          </a:xfrm>
          <a:prstGeom prst="rect">
            <a:avLst/>
          </a:prstGeom>
          <a:noFill/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66796F6-91D4-8243-72AE-AE75647E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4</a:t>
            </a:fld>
            <a:endParaRPr lang="ca-ES" dirty="0"/>
          </a:p>
        </p:txBody>
      </p:sp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800" y="56236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5F6A80F5-0AB4-A862-A6C7-57F1B74FC0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3" t="22060" r="3525"/>
          <a:stretch/>
        </p:blipFill>
        <p:spPr bwMode="auto">
          <a:xfrm>
            <a:off x="6448696" y="5337276"/>
            <a:ext cx="1867720" cy="880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E56397A-157E-E7C0-7E8F-83E6BCDFC1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1332036" cy="4764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3E723EC-C526-7E13-C2EB-6DCFA7E1E6C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343494"/>
            <a:ext cx="893818" cy="893818"/>
          </a:xfrm>
          <a:prstGeom prst="rect">
            <a:avLst/>
          </a:prstGeom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571F057B-CFC0-DC57-FB11-C5D71A7ACA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433"/>
          <a:stretch/>
        </p:blipFill>
        <p:spPr bwMode="auto">
          <a:xfrm>
            <a:off x="4175448" y="5364635"/>
            <a:ext cx="1980728" cy="83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11ADD4E-8A70-1C3E-14B2-770206421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68" y="1294492"/>
            <a:ext cx="8219864" cy="343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416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B32A79CA-49FE-43E4-B34D-58F1F73E11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954560"/>
              </p:ext>
            </p:extLst>
          </p:nvPr>
        </p:nvGraphicFramePr>
        <p:xfrm>
          <a:off x="847016" y="2206079"/>
          <a:ext cx="7541407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62587">
                  <a:extLst>
                    <a:ext uri="{9D8B030D-6E8A-4147-A177-3AD203B41FA5}">
                      <a16:colId xmlns:a16="http://schemas.microsoft.com/office/drawing/2014/main" val="1835591473"/>
                    </a:ext>
                  </a:extLst>
                </a:gridCol>
                <a:gridCol w="4978820">
                  <a:extLst>
                    <a:ext uri="{9D8B030D-6E8A-4147-A177-3AD203B41FA5}">
                      <a16:colId xmlns:a16="http://schemas.microsoft.com/office/drawing/2014/main" val="828278278"/>
                    </a:ext>
                  </a:extLst>
                </a:gridCol>
              </a:tblGrid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600" baseline="0" dirty="0">
                          <a:latin typeface="Arial" pitchFamily="34" charset="0"/>
                          <a:cs typeface="Arial" pitchFamily="34" charset="0"/>
                        </a:rPr>
                        <a:t>CONCERT DE MÚSICA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DIFERENTS MÚSICS A L’ESCENARI I PALLASSOS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76777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DURACIÓ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 50</a:t>
                      </a:r>
                      <a:r>
                        <a:rPr lang="es-ES" sz="160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MINUTS</a:t>
                      </a: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8966413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JO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ESCOLTO  I   MIRO  </a:t>
                      </a:r>
                      <a:r>
                        <a:rPr lang="es-ES" sz="1600" b="0" baseline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 EN SILENCI</a:t>
                      </a: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6389204"/>
                  </a:ext>
                </a:extLst>
              </a:tr>
            </a:tbl>
          </a:graphicData>
        </a:graphic>
      </p:graphicFrame>
      <p:pic>
        <p:nvPicPr>
          <p:cNvPr id="14" name="Imagen 13">
            <a:extLst>
              <a:ext uri="{FF2B5EF4-FFF2-40B4-BE49-F238E27FC236}">
                <a16:creationId xmlns:a16="http://schemas.microsoft.com/office/drawing/2014/main" id="{35BEBF96-C936-279E-E251-8306EE0EDC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798" y="3604609"/>
            <a:ext cx="950194" cy="950194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47016" y="1052736"/>
            <a:ext cx="7541407" cy="936104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ca-ES" sz="3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INFORMACIÓ DEL CONCERT</a:t>
            </a:r>
            <a:endParaRPr lang="ca-ES" sz="3000" dirty="0"/>
          </a:p>
        </p:txBody>
      </p:sp>
      <p:pic>
        <p:nvPicPr>
          <p:cNvPr id="13" name="Picture 4" descr="http://www.arasaac.org/classes/img/thumbnail.php?i=c2l6ZT0zMDAmcnV0YT0uLi8uLi9yZXBvc2l0b3Jpby9vcmlnaW5hbGVzLzI1NDkucG5n">
            <a:extLst>
              <a:ext uri="{FF2B5EF4-FFF2-40B4-BE49-F238E27FC236}">
                <a16:creationId xmlns:a16="http://schemas.microsoft.com/office/drawing/2014/main" id="{97952E56-1CC6-4FC0-A443-EB4F1209F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7054" t="12999" r="7945" b="14501"/>
          <a:stretch>
            <a:fillRect/>
          </a:stretch>
        </p:blipFill>
        <p:spPr bwMode="auto">
          <a:xfrm>
            <a:off x="1691680" y="3714222"/>
            <a:ext cx="847526" cy="722890"/>
          </a:xfrm>
          <a:prstGeom prst="rect">
            <a:avLst/>
          </a:prstGeom>
          <a:noFill/>
        </p:spPr>
      </p:pic>
      <p:pic>
        <p:nvPicPr>
          <p:cNvPr id="17" name="Picture 10" descr="http://www.arasaac.org/classes/img/thumbnail.php?i=c2l6ZT0zMDAmcnV0YT0uLi8uLi9yZXBvc2l0b3Jpby9vcmlnaW5hbGVzLzY1NzIucG5n">
            <a:extLst>
              <a:ext uri="{FF2B5EF4-FFF2-40B4-BE49-F238E27FC236}">
                <a16:creationId xmlns:a16="http://schemas.microsoft.com/office/drawing/2014/main" id="{D22D5058-F747-407B-8CE2-C0A447ADE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7" y="5013176"/>
            <a:ext cx="720081" cy="720081"/>
          </a:xfrm>
          <a:prstGeom prst="rect">
            <a:avLst/>
          </a:prstGeom>
          <a:noFill/>
        </p:spPr>
      </p:pic>
      <p:pic>
        <p:nvPicPr>
          <p:cNvPr id="18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6CA06400-EE2E-459D-A1D8-B28B34692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5847" b="8559"/>
          <a:stretch>
            <a:fillRect/>
          </a:stretch>
        </p:blipFill>
        <p:spPr bwMode="auto">
          <a:xfrm>
            <a:off x="4594817" y="5013176"/>
            <a:ext cx="841279" cy="720082"/>
          </a:xfrm>
          <a:prstGeom prst="rect">
            <a:avLst/>
          </a:prstGeom>
          <a:noFill/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428C9C-6BC6-08C8-6797-331292A2D9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8" y="1203560"/>
            <a:ext cx="669262" cy="66926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03BA876-58BF-6A39-473A-340D3FFBF8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770" y="5013176"/>
            <a:ext cx="811446" cy="81144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B172C4-85F0-48D6-58CD-2B436A62DC8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420888"/>
            <a:ext cx="778981" cy="77898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B7B3582-DC91-2411-55F3-DB5D790BE05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750" y="2285367"/>
            <a:ext cx="893817" cy="89381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615FA23-D48E-E0FC-B32E-F4D8399647F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348880"/>
            <a:ext cx="841279" cy="841279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CB57203C-FC70-87F9-E737-A1B96508CDB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972928"/>
            <a:ext cx="893817" cy="893817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B8A2E5D-F10A-CB46-35F7-9434AE3D6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5</a:t>
            </a:fld>
            <a:endParaRPr lang="ca-E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958" y="2276872"/>
            <a:ext cx="893818" cy="893818"/>
          </a:xfrm>
          <a:prstGeom prst="rect">
            <a:avLst/>
          </a:prstGeom>
        </p:spPr>
      </p:pic>
      <p:pic>
        <p:nvPicPr>
          <p:cNvPr id="19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8354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EE7E90D-67BF-1790-2376-79942BFD5AC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1332036" cy="476400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DEA2EBF7-49F1-A3D5-2889-8118100E9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113" y="2371697"/>
            <a:ext cx="841279" cy="841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543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1052736"/>
            <a:ext cx="7221426" cy="667817"/>
          </a:xfrm>
          <a:ln w="317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000" b="1" dirty="0">
                <a:latin typeface="Verdana" pitchFamily="34" charset="0"/>
                <a:ea typeface="Verdana" pitchFamily="34" charset="0"/>
              </a:rPr>
              <a:t>NORMES AUDITORI</a:t>
            </a:r>
            <a:endParaRPr lang="ca-ES" sz="30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CE0B4AB-0D49-6FCA-70B0-B0F13E6FE120}"/>
              </a:ext>
            </a:extLst>
          </p:cNvPr>
          <p:cNvSpPr txBox="1"/>
          <p:nvPr/>
        </p:nvSpPr>
        <p:spPr>
          <a:xfrm>
            <a:off x="809959" y="1916832"/>
            <a:ext cx="7221426" cy="4515339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DINS DE L’AUDITORI VAIG CAMINANT.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ELS ULLS OBERTS PER VEURE TOT EL CONCERT.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LES ORELLES ATENTES PER ESCOLTAR BÉ.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BOCA PETITA  EN SILENCI O PARLO FLUIXET.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C242EE63-312E-009C-6E0A-8B980B5511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68960"/>
            <a:ext cx="816209" cy="81620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CF8C878A-CE57-F78B-719B-7858EA6BC0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449" y="3068960"/>
            <a:ext cx="816210" cy="81621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9DCB593-A88C-635D-9791-63CD737DC8B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756" y="3123748"/>
            <a:ext cx="713178" cy="713178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4EDFA695-1D0A-9DC9-F9D6-C9AE59D933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521" y="4293096"/>
            <a:ext cx="592215" cy="592215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CFB5E47-0978-88CD-D78A-1BCF8CDD7B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149080"/>
            <a:ext cx="816210" cy="816210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32BAD937-D43D-387A-897E-762BD36985C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173202"/>
            <a:ext cx="767966" cy="767966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80D55119-9923-1102-E30A-1713272988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445224"/>
            <a:ext cx="582315" cy="582315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92DAB695-6558-EA95-4F14-0682EF05239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301208"/>
            <a:ext cx="870346" cy="870346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15830B43-57FD-4640-5DEA-0FA66C91AF6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756" y="5157192"/>
            <a:ext cx="953324" cy="953324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A1EA3D92-1AB0-39C5-44F8-FC451F68263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604" y="5445224"/>
            <a:ext cx="659556" cy="659556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53B71E5A-6267-1FFA-2F22-052FA11A3AD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24744"/>
            <a:ext cx="576064" cy="576064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0F2FFC3D-1DB6-563D-13A4-7F529754D3C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281850"/>
            <a:ext cx="811446" cy="81144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EE0E313-E449-2A1D-F68A-FA0C105EA42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41" y="1916832"/>
            <a:ext cx="870347" cy="870347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88E6F982-1490-C287-03BD-6E9BCE26D3C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003235"/>
            <a:ext cx="1152128" cy="767106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F188209E-D482-476C-A266-6A3E47F9AF60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120" y="1975056"/>
            <a:ext cx="877880" cy="877880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FAB0E48-4793-F666-AA55-B5FA6F03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6</a:t>
            </a:fld>
            <a:endParaRPr lang="ca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F9DA63A-27B1-F1C6-CEEC-173B49C434E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712" y="4221088"/>
            <a:ext cx="739438" cy="739438"/>
          </a:xfrm>
          <a:prstGeom prst="rect">
            <a:avLst/>
          </a:prstGeom>
        </p:spPr>
      </p:pic>
      <p:pic>
        <p:nvPicPr>
          <p:cNvPr id="2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8354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66388E0-519A-D46E-4294-4581137D4266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1332036" cy="4764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85B1A52-A2C4-F105-B0D9-F6CF7E2DA709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747" y="3062258"/>
            <a:ext cx="767967" cy="76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4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179512" y="5949280"/>
            <a:ext cx="888641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ENTRO EN SILENCI A LA SALA 1 PER VEURE I ESCOLTAR EL CONCERT.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7</a:t>
            </a:fld>
            <a:endParaRPr lang="ca-ES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A7E6B1A-9A2C-00F1-D516-DAF5CCE1F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696" y="5337312"/>
            <a:ext cx="900000" cy="900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08229D9-8511-101C-22C4-C132655581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5445224"/>
            <a:ext cx="811446" cy="81144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0B359E4-35B4-D982-F9F4-7F08B823C5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5373216"/>
            <a:ext cx="883454" cy="88345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CC8EB5D-4C9C-F112-8989-EB5D827514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373216"/>
            <a:ext cx="811445" cy="811445"/>
          </a:xfrm>
          <a:prstGeom prst="rect">
            <a:avLst/>
          </a:prstGeom>
        </p:spPr>
      </p:pic>
      <p:pic>
        <p:nvPicPr>
          <p:cNvPr id="1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95409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8D95FB1-06E3-1B5B-46BB-8A21972E89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1332036" cy="4764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A9409DE-D7E9-A880-C4A7-CFDB23E29E2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3091" y="5317447"/>
            <a:ext cx="893818" cy="893818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A4B77FE-8B07-4315-6CDB-4441AFD3A0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200" y="932605"/>
            <a:ext cx="5536772" cy="4152579"/>
          </a:xfrm>
          <a:prstGeom prst="rect">
            <a:avLst/>
          </a:prstGeom>
        </p:spPr>
      </p:pic>
      <p:pic>
        <p:nvPicPr>
          <p:cNvPr id="4098" name="Picture 2" descr="L'Auditori de Barcelona amplia a 1.000 espectadors l'aforament de la Sala 1  Pau Casals a partir de dilluns">
            <a:extLst>
              <a:ext uri="{FF2B5EF4-FFF2-40B4-BE49-F238E27FC236}">
                <a16:creationId xmlns:a16="http://schemas.microsoft.com/office/drawing/2014/main" id="{603C3A77-E79F-5387-DE35-A1FD25E70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222" y="5369276"/>
            <a:ext cx="1499364" cy="819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970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7A0CDE7-862D-A2A6-E1AF-3FC443508D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200" y="927484"/>
            <a:ext cx="5543600" cy="4157700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AL CONCERT BANDÀSTIC HI HA LA BANDA A L’ESCENARI.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8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947" y="5436839"/>
            <a:ext cx="847853" cy="847853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4F45F95A-0DC6-D2A3-E823-151803BFF0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5502730"/>
            <a:ext cx="806590" cy="806590"/>
          </a:xfrm>
          <a:prstGeom prst="rect">
            <a:avLst/>
          </a:prstGeom>
        </p:spPr>
      </p:pic>
      <p:pic>
        <p:nvPicPr>
          <p:cNvPr id="21" name="Imagen 23">
            <a:extLst>
              <a:ext uri="{FF2B5EF4-FFF2-40B4-BE49-F238E27FC236}">
                <a16:creationId xmlns:a16="http://schemas.microsoft.com/office/drawing/2014/main" id="{C6D17F8C-1007-F54D-04E8-4D818FC564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5445224"/>
            <a:ext cx="893817" cy="893817"/>
          </a:xfrm>
          <a:prstGeom prst="rect">
            <a:avLst/>
          </a:prstGeom>
        </p:spPr>
      </p:pic>
      <p:pic>
        <p:nvPicPr>
          <p:cNvPr id="22" name="Imagen 14">
            <a:extLst>
              <a:ext uri="{FF2B5EF4-FFF2-40B4-BE49-F238E27FC236}">
                <a16:creationId xmlns:a16="http://schemas.microsoft.com/office/drawing/2014/main" id="{A92756DB-D6FE-AE64-00E6-621E5FE5CA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025" y="5445224"/>
            <a:ext cx="841279" cy="84127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564F562-C4E2-1D31-301F-53D457AAF9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1332036" cy="476400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4AC1F17E-3DF5-5C87-FCB9-8BF25E0E9B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0" r="9469"/>
          <a:stretch/>
        </p:blipFill>
        <p:spPr bwMode="auto">
          <a:xfrm>
            <a:off x="2915816" y="5648339"/>
            <a:ext cx="1224136" cy="609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479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E97028A-1FC9-736D-010F-12BE1224BF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200" y="908720"/>
            <a:ext cx="5580112" cy="4185084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252536" y="6053807"/>
            <a:ext cx="946854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ELS INSTRUMENTS DEL CONCERT SÓN DE VENT, DE CORDA I DE PERCUSSIÓ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1D30DE7-3A86-C761-ED49-ACFD4A9CE2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5445224"/>
            <a:ext cx="893817" cy="89381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72AAF4D-F6BD-6232-3BED-85DD2DFB7C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546723"/>
            <a:ext cx="762597" cy="762597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02A9E12-CB80-BD02-4737-71BF883D7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9</a:t>
            </a:fld>
            <a:endParaRPr lang="ca-ES"/>
          </a:p>
        </p:txBody>
      </p:sp>
      <p:pic>
        <p:nvPicPr>
          <p:cNvPr id="20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1197F6CE-2FF0-13FA-66EB-25ADE54252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887" y="5431350"/>
            <a:ext cx="877970" cy="877970"/>
          </a:xfrm>
          <a:prstGeom prst="rect">
            <a:avLst/>
          </a:prstGeom>
        </p:spPr>
      </p:pic>
      <p:pic>
        <p:nvPicPr>
          <p:cNvPr id="13" name="Imatge 12">
            <a:extLst>
              <a:ext uri="{FF2B5EF4-FFF2-40B4-BE49-F238E27FC236}">
                <a16:creationId xmlns:a16="http://schemas.microsoft.com/office/drawing/2014/main" id="{B7FA09D2-B2CF-BEF2-7BAD-AE53CE6E1F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508846"/>
            <a:ext cx="762597" cy="762597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31E7990D-853E-4EF8-EFE0-95C6C705B66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496" y="5517232"/>
            <a:ext cx="773728" cy="773728"/>
          </a:xfrm>
          <a:prstGeom prst="rect">
            <a:avLst/>
          </a:prstGeom>
        </p:spPr>
      </p:pic>
      <p:pic>
        <p:nvPicPr>
          <p:cNvPr id="24" name="Imatge 23">
            <a:extLst>
              <a:ext uri="{FF2B5EF4-FFF2-40B4-BE49-F238E27FC236}">
                <a16:creationId xmlns:a16="http://schemas.microsoft.com/office/drawing/2014/main" id="{69F93142-837F-286D-7410-9B0BAE6D09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483471"/>
            <a:ext cx="773728" cy="77372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8EA54774-BD1A-EB06-7504-C534762E98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1332036" cy="4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400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F4F2B1AE2C3094A806E742C096B04E5" ma:contentTypeVersion="18" ma:contentTypeDescription="Crea un document nou" ma:contentTypeScope="" ma:versionID="8b3f907f6dc974be6ec4552cf1b8bb71">
  <xsd:schema xmlns:xsd="http://www.w3.org/2001/XMLSchema" xmlns:xs="http://www.w3.org/2001/XMLSchema" xmlns:p="http://schemas.microsoft.com/office/2006/metadata/properties" xmlns:ns2="e42b96a9-5918-4e9a-8771-f3967b264f75" xmlns:ns3="b409c2fc-ef29-462f-b55a-fbf1bb09aa88" targetNamespace="http://schemas.microsoft.com/office/2006/metadata/properties" ma:root="true" ma:fieldsID="0ac81da37b304214e462bc04ad3319a9" ns2:_="" ns3:_="">
    <xsd:import namespace="e42b96a9-5918-4e9a-8771-f3967b264f75"/>
    <xsd:import namespace="b409c2fc-ef29-462f-b55a-fbf1bb09aa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hol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2b96a9-5918-4e9a-8771-f3967b264f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Etiquetes de la imatge" ma:readOnly="false" ma:fieldId="{5cf76f15-5ced-4ddc-b409-7134ff3c332f}" ma:taxonomyMulti="true" ma:sspId="7ea30e4d-d969-4e4a-b2da-a678d69e0a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hola" ma:index="23" nillable="true" ma:displayName="hola" ma:format="Dropdown" ma:list="4263e860-ac4b-4d9b-88bd-f2f2213c556f" ma:internalName="hola" ma:showField="_UIVersionString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09c2fc-ef29-462f-b55a-fbf1bb09aa88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93a39171-f81d-41b2-8c4e-bc0190881837}" ma:internalName="TaxCatchAll" ma:showField="CatchAllData" ma:web="b409c2fc-ef29-462f-b55a-fbf1bb09aa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t amb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'ha compartit amb detal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42b96a9-5918-4e9a-8771-f3967b264f75">
      <Terms xmlns="http://schemas.microsoft.com/office/infopath/2007/PartnerControls"/>
    </lcf76f155ced4ddcb4097134ff3c332f>
    <hola xmlns="e42b96a9-5918-4e9a-8771-f3967b264f75" xsi:nil="true"/>
    <TaxCatchAll xmlns="b409c2fc-ef29-462f-b55a-fbf1bb09aa88" xsi:nil="true"/>
  </documentManagement>
</p:properties>
</file>

<file path=customXml/itemProps1.xml><?xml version="1.0" encoding="utf-8"?>
<ds:datastoreItem xmlns:ds="http://schemas.openxmlformats.org/officeDocument/2006/customXml" ds:itemID="{82A7B77A-53AD-4079-8A6E-A5460849417C}"/>
</file>

<file path=customXml/itemProps2.xml><?xml version="1.0" encoding="utf-8"?>
<ds:datastoreItem xmlns:ds="http://schemas.openxmlformats.org/officeDocument/2006/customXml" ds:itemID="{B9866A48-C243-411B-9C09-82B2A65F07E0}"/>
</file>

<file path=customXml/itemProps3.xml><?xml version="1.0" encoding="utf-8"?>
<ds:datastoreItem xmlns:ds="http://schemas.openxmlformats.org/officeDocument/2006/customXml" ds:itemID="{0F2C8FA4-A4B0-40E6-B236-875680B2D70A}"/>
</file>

<file path=docProps/app.xml><?xml version="1.0" encoding="utf-8"?>
<Properties xmlns="http://schemas.openxmlformats.org/officeDocument/2006/extended-properties" xmlns:vt="http://schemas.openxmlformats.org/officeDocument/2006/docPropsVTypes">
  <TotalTime>6651</TotalTime>
  <Words>485</Words>
  <Application>Microsoft Office PowerPoint</Application>
  <PresentationFormat>Presentación en pantalla (4:3)</PresentationFormat>
  <Paragraphs>97</Paragraphs>
  <Slides>17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Auditori2020Bold</vt:lpstr>
      <vt:lpstr>Calibri</vt:lpstr>
      <vt:lpstr>Verdana</vt:lpstr>
      <vt:lpstr>Tema de Office</vt:lpstr>
      <vt:lpstr>Presentación de PowerPoint</vt:lpstr>
      <vt:lpstr>Informació general</vt:lpstr>
      <vt:lpstr>Mapa sala 1: Pau Casals</vt:lpstr>
      <vt:lpstr>Presentación de PowerPoint</vt:lpstr>
      <vt:lpstr>       INFORMACIÓ DEL CONCERT</vt:lpstr>
      <vt:lpstr>NORMES AUDITORI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TÍTOL</dc:title>
  <dc:creator>Aprenem</dc:creator>
  <cp:lastModifiedBy>Aprenem APRENEM</cp:lastModifiedBy>
  <cp:revision>503</cp:revision>
  <dcterms:created xsi:type="dcterms:W3CDTF">2020-04-15T16:03:28Z</dcterms:created>
  <dcterms:modified xsi:type="dcterms:W3CDTF">2025-03-26T16:40:48Z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0x0101007F4F2B1AE2C3094A806E742C096B04E5</vt:lpwstr>
  </property>
</Properties>
</file>