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31" r:id="rId3"/>
    <p:sldId id="379" r:id="rId4"/>
    <p:sldId id="341" r:id="rId5"/>
    <p:sldId id="369" r:id="rId6"/>
    <p:sldId id="374" r:id="rId7"/>
    <p:sldId id="375" r:id="rId8"/>
    <p:sldId id="377" r:id="rId9"/>
    <p:sldId id="368" r:id="rId10"/>
    <p:sldId id="376" r:id="rId11"/>
    <p:sldId id="378" r:id="rId12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22" autoAdjust="0"/>
    <p:restoredTop sz="93741" autoAdjust="0"/>
  </p:normalViewPr>
  <p:slideViewPr>
    <p:cSldViewPr>
      <p:cViewPr varScale="1">
        <p:scale>
          <a:sx n="58" d="100"/>
          <a:sy n="58" d="100"/>
        </p:scale>
        <p:origin x="141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950EB-E9AC-47AA-9617-0F583FB1D5FE}" type="datetimeFigureOut">
              <a:rPr lang="ca-ES" smtClean="0"/>
              <a:pPr/>
              <a:t>1/2/2023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600A6-8124-4D1E-AC3C-D93F5CA751CD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534B2-B138-439E-B74A-F4C6F7A3FB0A}" type="datetimeFigureOut">
              <a:rPr lang="ca-ES" smtClean="0"/>
              <a:pPr/>
              <a:t>1/2/2023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7DBD6-244F-46D0-9378-FD6337076787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B113C0-51DA-4E7F-89E4-BB6CC6216295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1484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986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02031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75DA-1B13-47FD-9B60-19C68E35B369}" type="datetime1">
              <a:rPr lang="ca-ES" smtClean="0"/>
              <a:t>1/2/2023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05A-D1E2-4A96-A2E9-703B08636CCA}" type="datetime1">
              <a:rPr lang="ca-ES" smtClean="0"/>
              <a:t>1/2/2023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25DE-8657-43A5-B9F1-4892806759A3}" type="datetime1">
              <a:rPr lang="ca-ES" smtClean="0"/>
              <a:t>1/2/2023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E980-C160-452C-A1AB-4217A0A2982E}" type="datetime1">
              <a:rPr lang="ca-ES" smtClean="0"/>
              <a:t>1/2/2023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B58F-558C-41A7-B7C8-3EC4097408C9}" type="datetime1">
              <a:rPr lang="ca-ES" smtClean="0"/>
              <a:t>1/2/2023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7C41-7676-4C23-B3E1-FEC8D42DB875}" type="datetime1">
              <a:rPr lang="ca-ES" smtClean="0"/>
              <a:t>1/2/2023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8A1A3-D732-4A59-8AA3-5F8710D5EFA6}" type="datetime1">
              <a:rPr lang="ca-ES" smtClean="0"/>
              <a:t>1/2/2023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D757-B1A1-46DE-8EC0-856325E73FEA}" type="datetime1">
              <a:rPr lang="ca-ES" smtClean="0"/>
              <a:t>1/2/2023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DC2A-E256-4225-8D75-3BFB40416EC8}" type="datetime1">
              <a:rPr lang="ca-ES" smtClean="0"/>
              <a:t>1/2/2023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82A4-ECEE-4856-B7E2-352DB93955D9}" type="datetime1">
              <a:rPr lang="ca-ES" smtClean="0"/>
              <a:t>1/2/2023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45FB9-C21F-4C4D-9507-65D1C5F6447C}" type="datetime1">
              <a:rPr lang="ca-ES" smtClean="0"/>
              <a:t>1/2/2023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AC4FF-20AB-49EF-B968-5575B33FBFED}" type="datetime1">
              <a:rPr lang="ca-ES" smtClean="0"/>
              <a:t>1/2/2023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6.png"/><Relationship Id="rId7" Type="http://schemas.openxmlformats.org/officeDocument/2006/relationships/image" Target="../media/image4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19.png"/><Relationship Id="rId10" Type="http://schemas.openxmlformats.org/officeDocument/2006/relationships/image" Target="../media/image43.jpg"/><Relationship Id="rId4" Type="http://schemas.openxmlformats.org/officeDocument/2006/relationships/image" Target="../media/image57.png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arasaac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rasaac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20.png"/><Relationship Id="rId5" Type="http://schemas.openxmlformats.org/officeDocument/2006/relationships/image" Target="../media/image15.jpeg"/><Relationship Id="rId15" Type="http://schemas.openxmlformats.org/officeDocument/2006/relationships/image" Target="../media/image13.png"/><Relationship Id="rId10" Type="http://schemas.openxmlformats.org/officeDocument/2006/relationships/image" Target="../media/image19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Relationship Id="rId1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6.jpeg"/><Relationship Id="rId3" Type="http://schemas.openxmlformats.org/officeDocument/2006/relationships/image" Target="../media/image2.png"/><Relationship Id="rId21" Type="http://schemas.openxmlformats.org/officeDocument/2006/relationships/image" Target="../media/image3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8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7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8.jpeg"/><Relationship Id="rId7" Type="http://schemas.openxmlformats.org/officeDocument/2006/relationships/image" Target="../media/image4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3.jpg"/><Relationship Id="rId7" Type="http://schemas.openxmlformats.org/officeDocument/2006/relationships/image" Target="../media/image45.png"/><Relationship Id="rId12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48.png"/><Relationship Id="rId5" Type="http://schemas.openxmlformats.org/officeDocument/2006/relationships/image" Target="../media/image38.jpeg"/><Relationship Id="rId10" Type="http://schemas.openxmlformats.org/officeDocument/2006/relationships/image" Target="../media/image47.png"/><Relationship Id="rId4" Type="http://schemas.openxmlformats.org/officeDocument/2006/relationships/image" Target="../media/image20.png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13" Type="http://schemas.openxmlformats.org/officeDocument/2006/relationships/image" Target="../media/image3.png"/><Relationship Id="rId3" Type="http://schemas.openxmlformats.org/officeDocument/2006/relationships/image" Target="../media/image49.png"/><Relationship Id="rId7" Type="http://schemas.openxmlformats.org/officeDocument/2006/relationships/image" Target="../media/image50.png"/><Relationship Id="rId12" Type="http://schemas.openxmlformats.org/officeDocument/2006/relationships/image" Target="../media/image5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54.jpeg"/><Relationship Id="rId5" Type="http://schemas.openxmlformats.org/officeDocument/2006/relationships/image" Target="../media/image44.png"/><Relationship Id="rId10" Type="http://schemas.openxmlformats.org/officeDocument/2006/relationships/image" Target="../media/image53.jpg"/><Relationship Id="rId4" Type="http://schemas.openxmlformats.org/officeDocument/2006/relationships/image" Target="../media/image28.png"/><Relationship Id="rId9" Type="http://schemas.openxmlformats.org/officeDocument/2006/relationships/image" Target="../media/image5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E47AEC2-78E9-F51D-9FEB-83ABA8E046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47620"/>
            <a:ext cx="8136904" cy="54176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912" y="5373216"/>
            <a:ext cx="2234552" cy="86409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BF9C987-65C9-CBF6-030F-2EBC73CB1E42}"/>
              </a:ext>
            </a:extLst>
          </p:cNvPr>
          <p:cNvSpPr txBox="1"/>
          <p:nvPr/>
        </p:nvSpPr>
        <p:spPr>
          <a:xfrm>
            <a:off x="627386" y="5703639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HÄNDEL AND FRIENDS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3731E81-F797-F4D1-0F68-17234395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29" y="836712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08520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DARRERA DELS MÚSICS ES PROJECTEN DIFERENTS IMATGES DE LES CANÇONS.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D0EC1F6-7EDA-A015-AAD0-917603C935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5373216"/>
            <a:ext cx="883842" cy="88384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364AB6B5-FF83-B38A-6072-386F9612E6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27222"/>
            <a:ext cx="882098" cy="882098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1062921E-96A6-6F18-BA1F-DC737468A7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131" y="5458331"/>
            <a:ext cx="778981" cy="77898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A947F2D-C2E1-8542-52B2-FC417D0C0B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382756"/>
            <a:ext cx="883842" cy="88384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0FAB423-4B8E-6873-FB85-DA371A44428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606" y="5373216"/>
            <a:ext cx="893818" cy="893818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7B4B3A-85FB-5766-B721-72EBC804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10</a:t>
            </a:fld>
            <a:endParaRPr lang="ca-ES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980" y="5390875"/>
            <a:ext cx="893818" cy="893818"/>
          </a:xfrm>
          <a:prstGeom prst="rect">
            <a:avLst/>
          </a:prstGeom>
        </p:spPr>
      </p:pic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58" b="26640"/>
          <a:stretch/>
        </p:blipFill>
        <p:spPr>
          <a:xfrm>
            <a:off x="1815383" y="995239"/>
            <a:ext cx="4976661" cy="361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6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139384" y="4440297"/>
            <a:ext cx="9001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1400" dirty="0">
                <a:latin typeface="Arial" pitchFamily="34" charset="0"/>
                <a:cs typeface="Arial" pitchFamily="34" charset="0"/>
              </a:rPr>
              <a:t>AQUESTA GUIA HA ESTAT CREADA  PER</a:t>
            </a:r>
          </a:p>
          <a:p>
            <a:pPr>
              <a:lnSpc>
                <a:spcPct val="200000"/>
              </a:lnSpc>
            </a:pPr>
            <a:endParaRPr lang="es-ES" sz="2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s-ES" sz="2600" dirty="0">
                <a:latin typeface="Arial" pitchFamily="34" charset="0"/>
                <a:cs typeface="Arial" pitchFamily="34" charset="0"/>
              </a:rPr>
              <a:t>                                    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EC9655-B3D7-4533-A343-50278A1C6B60}"/>
              </a:ext>
            </a:extLst>
          </p:cNvPr>
          <p:cNvSpPr/>
          <p:nvPr/>
        </p:nvSpPr>
        <p:spPr>
          <a:xfrm>
            <a:off x="899592" y="980728"/>
            <a:ext cx="7416824" cy="48965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5FCE41-1B70-454A-8FAD-05FD2F77DA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958376"/>
            <a:ext cx="2376264" cy="91889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4DDC84E-A335-4528-8185-0AD95C44B8C1}"/>
              </a:ext>
            </a:extLst>
          </p:cNvPr>
          <p:cNvSpPr txBox="1"/>
          <p:nvPr/>
        </p:nvSpPr>
        <p:spPr>
          <a:xfrm>
            <a:off x="342900" y="6237312"/>
            <a:ext cx="8593968" cy="4308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11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http://arasaac.org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6FEF223-FDC9-1C33-DE98-7DA7FE9E4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11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44824"/>
            <a:ext cx="5976664" cy="174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9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Informació general</a:t>
            </a:r>
            <a:endParaRPr lang="ca-ES" sz="3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824584" y="1916832"/>
            <a:ext cx="7206802" cy="43760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En aquest dossier trobareu la informació referent al concert que heu vingut a veure.</a:t>
            </a: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El material que conté la guia està creat com a anticipació per facilitar el seguiment del concert.</a:t>
            </a:r>
            <a:endParaRPr lang="ca-ES" sz="1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La sessió a la qual assistireu és familiar o escolar, tingueu en compte que a la sala hi haurà soroll ambient a causa de l’afluència de molts infants.</a:t>
            </a:r>
          </a:p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Hi ha alguns moments en els quals un focus de llum forta enfoca cap al públic, al principi del concert i a la sisena cançó.</a:t>
            </a:r>
          </a:p>
          <a:p>
            <a:pPr>
              <a:lnSpc>
                <a:spcPct val="130000"/>
              </a:lnSpc>
            </a:pPr>
            <a:endParaRPr lang="ca-E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Per conèixer l’Auditori per dins i ubicar-vos podeu consultar el dossier d’accés general.</a:t>
            </a:r>
            <a:endParaRPr lang="ca-E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2</a:t>
            </a:fld>
            <a:endParaRPr lang="ca-ES"/>
          </a:p>
        </p:txBody>
      </p:sp>
      <p:pic>
        <p:nvPicPr>
          <p:cNvPr id="11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09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</a:rPr>
              <a:t>Mapa sala 2: Oriol Martorell</a:t>
            </a:r>
            <a:endParaRPr lang="ca-ES" sz="34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21C135-5762-43A9-B8F9-7A8C13F8ABAC}" type="slidenum">
              <a:rPr kumimoji="0" lang="ca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a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5CDAEB7-D7EF-2711-28DA-D884BBB1B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9" y="2341236"/>
            <a:ext cx="4680520" cy="375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FB4ED95-E6AF-8021-6BE0-D620DD3EC806}"/>
              </a:ext>
            </a:extLst>
          </p:cNvPr>
          <p:cNvSpPr txBox="1"/>
          <p:nvPr/>
        </p:nvSpPr>
        <p:spPr>
          <a:xfrm>
            <a:off x="5364088" y="4088105"/>
            <a:ext cx="1008112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ESCENARI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A17AD05C-5EE3-EF4E-85D0-A788B5F32111}"/>
              </a:ext>
            </a:extLst>
          </p:cNvPr>
          <p:cNvCxnSpPr/>
          <p:nvPr/>
        </p:nvCxnSpPr>
        <p:spPr>
          <a:xfrm>
            <a:off x="1403648" y="2924944"/>
            <a:ext cx="1008112" cy="504056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8F359C3-777C-D1C1-67DC-FD779F5B9BFD}"/>
              </a:ext>
            </a:extLst>
          </p:cNvPr>
          <p:cNvSpPr txBox="1"/>
          <p:nvPr/>
        </p:nvSpPr>
        <p:spPr>
          <a:xfrm>
            <a:off x="683567" y="2640101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ACCÉS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8AF23F60-3161-2F95-B5C2-38AADAA5E7D9}"/>
              </a:ext>
            </a:extLst>
          </p:cNvPr>
          <p:cNvCxnSpPr/>
          <p:nvPr/>
        </p:nvCxnSpPr>
        <p:spPr>
          <a:xfrm flipV="1">
            <a:off x="1428140" y="5013176"/>
            <a:ext cx="983620" cy="576064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682E8D5-9C97-E75E-4499-70DD097240DE}"/>
              </a:ext>
            </a:extLst>
          </p:cNvPr>
          <p:cNvSpPr txBox="1"/>
          <p:nvPr/>
        </p:nvSpPr>
        <p:spPr>
          <a:xfrm>
            <a:off x="683568" y="5448413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ACCÉS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95AABA1C-C591-330E-F272-A3C8A98C6F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862" y="1888194"/>
            <a:ext cx="460078" cy="46007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45E6F53-C2D2-F606-9771-CE5086EC6C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960" y="1900042"/>
            <a:ext cx="460078" cy="460078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429572EF-4359-A73F-8CA0-16C9CE7D73ED}"/>
              </a:ext>
            </a:extLst>
          </p:cNvPr>
          <p:cNvSpPr txBox="1"/>
          <p:nvPr/>
        </p:nvSpPr>
        <p:spPr>
          <a:xfrm>
            <a:off x="2403815" y="2011250"/>
            <a:ext cx="134973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GUARDA-ROBA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FC549E8D-6723-1B88-4BAB-6686F608B0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163" y="6021288"/>
            <a:ext cx="525253" cy="525253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9396502-54B4-83D9-E708-E92326B34E4C}"/>
              </a:ext>
            </a:extLst>
          </p:cNvPr>
          <p:cNvSpPr txBox="1"/>
          <p:nvPr/>
        </p:nvSpPr>
        <p:spPr>
          <a:xfrm>
            <a:off x="2333088" y="6248345"/>
            <a:ext cx="1446824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ÀREA RELAXADA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7FBDD05-90E2-B4D7-A37A-3369E05D544B}"/>
              </a:ext>
            </a:extLst>
          </p:cNvPr>
          <p:cNvSpPr txBox="1"/>
          <p:nvPr/>
        </p:nvSpPr>
        <p:spPr>
          <a:xfrm>
            <a:off x="5665176" y="1995563"/>
            <a:ext cx="92128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LAVABOS</a:t>
            </a:r>
          </a:p>
        </p:txBody>
      </p:sp>
      <p:pic>
        <p:nvPicPr>
          <p:cNvPr id="19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464" y="73135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287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0" y="6053807"/>
            <a:ext cx="9144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AVUI VAIG A L’AUDITORI A VEURE EL CONCERT HANDEL AND FRIENDS.</a:t>
            </a:r>
          </a:p>
        </p:txBody>
      </p:sp>
      <p:pic>
        <p:nvPicPr>
          <p:cNvPr id="9" name="Picture 13" descr="http://www.arasaac.org/classes/img/thumbnail.php?i=c2l6ZT0zMDAmcnV0YT0uLi8uLi9yZXBvc2l0b3Jpby9vcmlnaW5hbGVzLzI0ODE5LnBuZw==">
            <a:extLst>
              <a:ext uri="{FF2B5EF4-FFF2-40B4-BE49-F238E27FC236}">
                <a16:creationId xmlns:a16="http://schemas.microsoft.com/office/drawing/2014/main" id="{354D417E-4977-4A6E-BDA7-663E9FC55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5517232"/>
            <a:ext cx="720080" cy="720080"/>
          </a:xfrm>
          <a:prstGeom prst="rect">
            <a:avLst/>
          </a:prstGeom>
          <a:noFill/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8A3D137-8FC0-E13E-9C0A-523B3FD153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990" y="5424354"/>
            <a:ext cx="1281898" cy="85350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EF3E8E3-B181-DD69-EC1E-C409316B3B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517232"/>
            <a:ext cx="720080" cy="720080"/>
          </a:xfrm>
          <a:prstGeom prst="rect">
            <a:avLst/>
          </a:prstGeom>
        </p:spPr>
      </p:pic>
      <p:pic>
        <p:nvPicPr>
          <p:cNvPr id="11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33754EB4-0243-4A73-9EEA-EF2C36B62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3779912" y="5589238"/>
            <a:ext cx="841279" cy="720082"/>
          </a:xfrm>
          <a:prstGeom prst="rect">
            <a:avLst/>
          </a:prstGeom>
          <a:noFill/>
        </p:spPr>
      </p:pic>
      <p:pic>
        <p:nvPicPr>
          <p:cNvPr id="1028" name="Picture 4" descr="HÄNDEL &amp; FRIENDS / Sortida a L'Auditori / Cicle Superior - YouTube">
            <a:extLst>
              <a:ext uri="{FF2B5EF4-FFF2-40B4-BE49-F238E27FC236}">
                <a16:creationId xmlns:a16="http://schemas.microsoft.com/office/drawing/2014/main" id="{1FEEB4C4-D9C6-A845-E50B-27F73ED115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t="12577" r="1" b="10386"/>
          <a:stretch/>
        </p:blipFill>
        <p:spPr bwMode="auto">
          <a:xfrm>
            <a:off x="6228184" y="5373216"/>
            <a:ext cx="1512168" cy="893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ÄNDEL &amp; FRIENDS / Sortida a L'Auditori / Cicle Superior - YouTube">
            <a:extLst>
              <a:ext uri="{FF2B5EF4-FFF2-40B4-BE49-F238E27FC236}">
                <a16:creationId xmlns:a16="http://schemas.microsoft.com/office/drawing/2014/main" id="{7AF5CBE0-E5A1-D024-419A-473ACF07A4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" t="10122" r="2026" b="9711"/>
          <a:stretch/>
        </p:blipFill>
        <p:spPr bwMode="auto">
          <a:xfrm>
            <a:off x="1403648" y="1005219"/>
            <a:ext cx="6408712" cy="400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66796F6-91D4-8243-72AE-AE75647E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4</a:t>
            </a:fld>
            <a:endParaRPr lang="ca-ES"/>
          </a:p>
        </p:txBody>
      </p:sp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383" y="5343494"/>
            <a:ext cx="893818" cy="89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1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47016" y="1052736"/>
            <a:ext cx="7397391" cy="936104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ca-ES" sz="3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INFORMACIÓ DEL CONCERT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32A79CA-49FE-43E4-B34D-58F1F73E1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97895"/>
              </p:ext>
            </p:extLst>
          </p:nvPr>
        </p:nvGraphicFramePr>
        <p:xfrm>
          <a:off x="847017" y="2206079"/>
          <a:ext cx="7397390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3650">
                  <a:extLst>
                    <a:ext uri="{9D8B030D-6E8A-4147-A177-3AD203B41FA5}">
                      <a16:colId xmlns:a16="http://schemas.microsoft.com/office/drawing/2014/main" val="1835591473"/>
                    </a:ext>
                  </a:extLst>
                </a:gridCol>
                <a:gridCol w="4883740">
                  <a:extLst>
                    <a:ext uri="{9D8B030D-6E8A-4147-A177-3AD203B41FA5}">
                      <a16:colId xmlns:a16="http://schemas.microsoft.com/office/drawing/2014/main" val="828278278"/>
                    </a:ext>
                  </a:extLst>
                </a:gridCol>
              </a:tblGrid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600" baseline="0" dirty="0">
                          <a:latin typeface="Arial" pitchFamily="34" charset="0"/>
                          <a:cs typeface="Arial" pitchFamily="34" charset="0"/>
                        </a:rPr>
                        <a:t>CONCERT DE MÚSICA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DIFERENTS MÚSICS A L’ESCENARI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76777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DURACIÓ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 60</a:t>
                      </a:r>
                      <a:r>
                        <a:rPr lang="es-ES" sz="16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MINUTS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8966413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JO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ESCOLTO  I   MIRO  </a:t>
                      </a:r>
                      <a:r>
                        <a:rPr lang="es-ES" sz="1600" b="0" baseline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 EN SILENCI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389204"/>
                  </a:ext>
                </a:extLst>
              </a:tr>
            </a:tbl>
          </a:graphicData>
        </a:graphic>
      </p:graphicFrame>
      <p:pic>
        <p:nvPicPr>
          <p:cNvPr id="13" name="Picture 4" descr="http://www.arasaac.org/classes/img/thumbnail.php?i=c2l6ZT0zMDAmcnV0YT0uLi8uLi9yZXBvc2l0b3Jpby9vcmlnaW5hbGVzLzI1NDkucG5n">
            <a:extLst>
              <a:ext uri="{FF2B5EF4-FFF2-40B4-BE49-F238E27FC236}">
                <a16:creationId xmlns:a16="http://schemas.microsoft.com/office/drawing/2014/main" id="{97952E56-1CC6-4FC0-A443-EB4F1209F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7054" t="12999" r="7945" b="14501"/>
          <a:stretch>
            <a:fillRect/>
          </a:stretch>
        </p:blipFill>
        <p:spPr bwMode="auto">
          <a:xfrm>
            <a:off x="1691680" y="3714222"/>
            <a:ext cx="847526" cy="722890"/>
          </a:xfrm>
          <a:prstGeom prst="rect">
            <a:avLst/>
          </a:prstGeom>
          <a:noFill/>
        </p:spPr>
      </p:pic>
      <p:pic>
        <p:nvPicPr>
          <p:cNvPr id="17" name="Picture 10" descr="http://www.arasaac.org/classes/img/thumbnail.php?i=c2l6ZT0zMDAmcnV0YT0uLi8uLi9yZXBvc2l0b3Jpby9vcmlnaW5hbGVzLzY1NzIucG5n">
            <a:extLst>
              <a:ext uri="{FF2B5EF4-FFF2-40B4-BE49-F238E27FC236}">
                <a16:creationId xmlns:a16="http://schemas.microsoft.com/office/drawing/2014/main" id="{D22D5058-F747-407B-8CE2-C0A447ADE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5013176"/>
            <a:ext cx="720081" cy="720081"/>
          </a:xfrm>
          <a:prstGeom prst="rect">
            <a:avLst/>
          </a:prstGeom>
          <a:noFill/>
        </p:spPr>
      </p:pic>
      <p:pic>
        <p:nvPicPr>
          <p:cNvPr id="18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6CA06400-EE2E-459D-A1D8-B28B34692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4594817" y="5013176"/>
            <a:ext cx="841279" cy="720082"/>
          </a:xfrm>
          <a:prstGeom prst="rect">
            <a:avLst/>
          </a:prstGeom>
          <a:noFill/>
        </p:spPr>
      </p:pic>
      <p:pic>
        <p:nvPicPr>
          <p:cNvPr id="19" name="Picture 2" descr="C:\Users\Aprenem\Desktop\60 MINUTS.png">
            <a:extLst>
              <a:ext uri="{FF2B5EF4-FFF2-40B4-BE49-F238E27FC236}">
                <a16:creationId xmlns:a16="http://schemas.microsoft.com/office/drawing/2014/main" id="{5486A996-BD0F-DA1A-886E-2DEDED839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1880" y="3579225"/>
            <a:ext cx="929895" cy="929895"/>
          </a:xfrm>
          <a:prstGeom prst="rect">
            <a:avLst/>
          </a:prstGeom>
          <a:noFill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428C9C-6BC6-08C8-6797-331292A2D9E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8" y="1203560"/>
            <a:ext cx="669262" cy="66926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03BA876-58BF-6A39-473A-340D3FFBF8B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013176"/>
            <a:ext cx="811446" cy="81144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B172C4-85F0-48D6-58CD-2B436A62DC8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420888"/>
            <a:ext cx="778981" cy="77898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B7B3582-DC91-2411-55F3-DB5D790BE05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750" y="2285367"/>
            <a:ext cx="893817" cy="89381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615FA23-D48E-E0FC-B32E-F4D8399647F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348880"/>
            <a:ext cx="841279" cy="84127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B57203C-FC70-87F9-E737-A1B96508CDB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972928"/>
            <a:ext cx="893817" cy="893817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B8A2E5D-F10A-CB46-35F7-9434AE3D6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5</a:t>
            </a:fld>
            <a:endParaRPr lang="ca-ES"/>
          </a:p>
        </p:txBody>
      </p:sp>
      <p:pic>
        <p:nvPicPr>
          <p:cNvPr id="21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092" y="2306051"/>
            <a:ext cx="893818" cy="89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543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1052736"/>
            <a:ext cx="7221426" cy="667817"/>
          </a:xfrm>
          <a:ln w="317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000" b="1" dirty="0">
                <a:latin typeface="Verdana" pitchFamily="34" charset="0"/>
                <a:ea typeface="Verdana" pitchFamily="34" charset="0"/>
              </a:rPr>
              <a:t>NORMES AUDITORI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CE0B4AB-0D49-6FCA-70B0-B0F13E6FE120}"/>
              </a:ext>
            </a:extLst>
          </p:cNvPr>
          <p:cNvSpPr txBox="1"/>
          <p:nvPr/>
        </p:nvSpPr>
        <p:spPr>
          <a:xfrm>
            <a:off x="809959" y="1916832"/>
            <a:ext cx="7221426" cy="4515339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DINS DE L’AUDITORI VAIG CAMINANT.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ELS ULLS OBERTS PER VEURE TOT EL CONCERT.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LES ORELLES ATENTES PER ESCOLTAR BÉ.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BOCA PETITA  EN SILENCI O PARLO FLUIXET.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C242EE63-312E-009C-6E0A-8B980B551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68960"/>
            <a:ext cx="816209" cy="81620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CF8C878A-CE57-F78B-719B-7858EA6BC0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449" y="3068960"/>
            <a:ext cx="816210" cy="81621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9DCB593-A88C-635D-9791-63CD737DC8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37098"/>
            <a:ext cx="623950" cy="62395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4EDFA695-1D0A-9DC9-F9D6-C9AE59D933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21" y="4293096"/>
            <a:ext cx="592215" cy="592215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CFB5E47-0978-88CD-D78A-1BCF8CDD7B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149080"/>
            <a:ext cx="816210" cy="816210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AFE8B5D-27A9-34B7-E49E-27E236C913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149080"/>
            <a:ext cx="808856" cy="808856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32BAD937-D43D-387A-897E-762BD36985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300" y="4221088"/>
            <a:ext cx="767966" cy="767966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80D55119-9923-1102-E30A-171327298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45224"/>
            <a:ext cx="582315" cy="582315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92DAB695-6558-EA95-4F14-0682EF05239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301208"/>
            <a:ext cx="870346" cy="870346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15830B43-57FD-4640-5DEA-0FA66C91AF6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756" y="5157192"/>
            <a:ext cx="953324" cy="953324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A1EA3D92-1AB0-39C5-44F8-FC451F68263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604" y="5445224"/>
            <a:ext cx="659556" cy="659556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3B71E5A-6267-1FFA-2F22-052FA11A3AD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24744"/>
            <a:ext cx="576064" cy="576064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0F2FFC3D-1DB6-563D-13A4-7F529754D3C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281850"/>
            <a:ext cx="811446" cy="81144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EE0E313-E449-2A1D-F68A-FA0C105EA42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41" y="1916832"/>
            <a:ext cx="870347" cy="870347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88E6F982-1490-C287-03BD-6E9BCE26D3C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003235"/>
            <a:ext cx="1152128" cy="767106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F188209E-D482-476C-A266-6A3E47F9AF6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120" y="1975056"/>
            <a:ext cx="877880" cy="877880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FAB0E48-4793-F666-AA55-B5FA6F03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6</a:t>
            </a:fld>
            <a:endParaRPr lang="ca-ES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753" y="2964195"/>
            <a:ext cx="893818" cy="893818"/>
          </a:xfrm>
          <a:prstGeom prst="rect">
            <a:avLst/>
          </a:prstGeom>
        </p:spPr>
      </p:pic>
      <p:pic>
        <p:nvPicPr>
          <p:cNvPr id="2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14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AL CONCERT DE HANDEL AND FRIENDS CANTA UN BARÍTON.</a:t>
            </a:r>
          </a:p>
        </p:txBody>
      </p:sp>
      <p:pic>
        <p:nvPicPr>
          <p:cNvPr id="11" name="Picture 4" descr="HÄNDEL &amp; FRIENDS / Sortida a L'Auditori / Cicle Superior - YouTube">
            <a:extLst>
              <a:ext uri="{FF2B5EF4-FFF2-40B4-BE49-F238E27FC236}">
                <a16:creationId xmlns:a16="http://schemas.microsoft.com/office/drawing/2014/main" id="{1758C837-BCFE-BB24-AEF4-9FDA10DA23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t="12577" r="1" b="10386"/>
          <a:stretch/>
        </p:blipFill>
        <p:spPr bwMode="auto">
          <a:xfrm>
            <a:off x="3737395" y="5505200"/>
            <a:ext cx="1266653" cy="74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BA1B64F6-41DE-DB71-B692-A3006785CD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554" y="5517232"/>
            <a:ext cx="705710" cy="70571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8AF5D7B-01CA-E542-F229-ABD7EFE90E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445224"/>
            <a:ext cx="808451" cy="80845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8A7474F-5F5E-C984-6F55-FA306281E6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5517232"/>
            <a:ext cx="722736" cy="72273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8BFF06DA-D43E-E2AB-0A02-5E853BB7A11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50" b="14301"/>
          <a:stretch/>
        </p:blipFill>
        <p:spPr>
          <a:xfrm>
            <a:off x="1043608" y="836710"/>
            <a:ext cx="4573613" cy="4248474"/>
          </a:xfrm>
          <a:prstGeom prst="rect">
            <a:avLst/>
          </a:prstGeom>
        </p:spPr>
      </p:pic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ECFB7EFD-9B1F-5738-4650-233695F3C89E}"/>
              </a:ext>
            </a:extLst>
          </p:cNvPr>
          <p:cNvCxnSpPr/>
          <p:nvPr/>
        </p:nvCxnSpPr>
        <p:spPr>
          <a:xfrm flipV="1">
            <a:off x="5004048" y="3068960"/>
            <a:ext cx="1368152" cy="36004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Imagen 24">
            <a:extLst>
              <a:ext uri="{FF2B5EF4-FFF2-40B4-BE49-F238E27FC236}">
                <a16:creationId xmlns:a16="http://schemas.microsoft.com/office/drawing/2014/main" id="{61EBDAEC-7998-FA9B-EDF7-4711688369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610" y="2132164"/>
            <a:ext cx="1656876" cy="1656876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EA815504-D8AD-4FC5-D850-E67AB9FB20DC}"/>
              </a:ext>
            </a:extLst>
          </p:cNvPr>
          <p:cNvSpPr txBox="1"/>
          <p:nvPr/>
        </p:nvSpPr>
        <p:spPr>
          <a:xfrm>
            <a:off x="6804248" y="385175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BARÍTON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7</a:t>
            </a:fld>
            <a:endParaRPr lang="ca-ES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980" y="5390875"/>
            <a:ext cx="893818" cy="89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479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ELS MÚSICS DEL CONCERT SÓN 2 VIOLINISTES, 1 CLAVICÈMBAL I 1 VIOLA DA GAMBA.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93B8052-9602-6123-FA18-26F4422DEE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1" b="30837"/>
          <a:stretch/>
        </p:blipFill>
        <p:spPr>
          <a:xfrm>
            <a:off x="1880574" y="821764"/>
            <a:ext cx="5355721" cy="426342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1D30DE7-3A86-C761-ED49-ACFD4A9CE2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415503"/>
            <a:ext cx="893817" cy="893817"/>
          </a:xfrm>
          <a:prstGeom prst="rect">
            <a:avLst/>
          </a:prstGeom>
        </p:spPr>
      </p:pic>
      <p:pic>
        <p:nvPicPr>
          <p:cNvPr id="11" name="Picture 4" descr="HÄNDEL &amp; FRIENDS / Sortida a L'Auditori / Cicle Superior - YouTube">
            <a:extLst>
              <a:ext uri="{FF2B5EF4-FFF2-40B4-BE49-F238E27FC236}">
                <a16:creationId xmlns:a16="http://schemas.microsoft.com/office/drawing/2014/main" id="{1758C837-BCFE-BB24-AEF4-9FDA10DA23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t="12577" r="1" b="10386"/>
          <a:stretch/>
        </p:blipFill>
        <p:spPr bwMode="auto">
          <a:xfrm>
            <a:off x="1403648" y="5505200"/>
            <a:ext cx="1266653" cy="74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72AAF4D-F6BD-6232-3BED-85DD2DFB7C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5546723"/>
            <a:ext cx="762597" cy="76259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54F2A55-1B77-9186-D077-F334119AA8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546723"/>
            <a:ext cx="762597" cy="76259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C3833C16-F4F5-24E2-19BD-7F55358EEC2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450" y="5558941"/>
            <a:ext cx="762598" cy="762598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BA1B64F6-41DE-DB71-B692-A3006785CDA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434" y="5603610"/>
            <a:ext cx="705710" cy="70571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26961C8D-5AB2-A5E8-71CB-875CBD65A49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634" y="5589240"/>
            <a:ext cx="705710" cy="70571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08DB7C66-6344-A3B3-16CA-89EB6880B5F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184" y="5528490"/>
            <a:ext cx="793048" cy="793048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5F455F2-1F8C-64A9-799C-79A3ACD9247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399" y="5505200"/>
            <a:ext cx="793049" cy="793049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02A9E12-CB80-BD02-4737-71BF883D7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8</a:t>
            </a:fld>
            <a:endParaRPr lang="ca-ES"/>
          </a:p>
        </p:txBody>
      </p:sp>
      <p:pic>
        <p:nvPicPr>
          <p:cNvPr id="20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040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LA MÚSICA QUE ESCOLTO ÉS DE DIFERENTS COMPOSITORS.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A7061BAB-EC78-EC61-8814-076E331664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373216"/>
            <a:ext cx="893818" cy="893818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6AC3FD9-1818-A13D-7839-F71B172EEC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5428456"/>
            <a:ext cx="808856" cy="808856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5A60F7AE-CED6-A9CA-4B35-C4C50C32C2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419" y="5546723"/>
            <a:ext cx="762597" cy="762597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D90996C8-4F9A-65B8-55D0-5164C36FB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163" y="5458331"/>
            <a:ext cx="778981" cy="778981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D5796708-974A-BA8E-8F50-500928217B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973" y="5373216"/>
            <a:ext cx="942355" cy="942355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ED2AC884-DECD-F29B-15CE-1C20B7EC22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009976"/>
            <a:ext cx="2953584" cy="3571152"/>
          </a:xfrm>
          <a:prstGeom prst="rect">
            <a:avLst/>
          </a:prstGeom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6767B4F3-38C4-CB6C-9263-EA76A7A3D08A}"/>
              </a:ext>
            </a:extLst>
          </p:cNvPr>
          <p:cNvSpPr txBox="1"/>
          <p:nvPr/>
        </p:nvSpPr>
        <p:spPr>
          <a:xfrm>
            <a:off x="3997192" y="4581128"/>
            <a:ext cx="1150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HANDEL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79965B20-0BC7-09F0-AC00-0F112CDFD4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6711"/>
            <a:ext cx="1463040" cy="1801368"/>
          </a:xfrm>
          <a:prstGeom prst="rect">
            <a:avLst/>
          </a:prstGeom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58B54B8B-7F75-EDEE-2A30-3DF134222822}"/>
              </a:ext>
            </a:extLst>
          </p:cNvPr>
          <p:cNvSpPr txBox="1"/>
          <p:nvPr/>
        </p:nvSpPr>
        <p:spPr>
          <a:xfrm>
            <a:off x="900848" y="2636912"/>
            <a:ext cx="1150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BACH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321AA3B6-502E-1C91-E716-BB71C2A8AB7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23"/>
          <a:stretch/>
        </p:blipFill>
        <p:spPr>
          <a:xfrm>
            <a:off x="7120656" y="894144"/>
            <a:ext cx="1328437" cy="1814814"/>
          </a:xfrm>
          <a:prstGeom prst="rect">
            <a:avLst/>
          </a:prstGeom>
        </p:spPr>
      </p:pic>
      <p:sp>
        <p:nvSpPr>
          <p:cNvPr id="38" name="CuadroTexto 37">
            <a:extLst>
              <a:ext uri="{FF2B5EF4-FFF2-40B4-BE49-F238E27FC236}">
                <a16:creationId xmlns:a16="http://schemas.microsoft.com/office/drawing/2014/main" id="{EBD8B893-FCBA-E5CD-A92B-FDC43C9A37E5}"/>
              </a:ext>
            </a:extLst>
          </p:cNvPr>
          <p:cNvSpPr txBox="1"/>
          <p:nvPr/>
        </p:nvSpPr>
        <p:spPr>
          <a:xfrm>
            <a:off x="7077436" y="2708920"/>
            <a:ext cx="1599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TELEMANN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AE221E9F-97F2-83B7-5614-B52DCDEB2B4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09" y="3050392"/>
            <a:ext cx="1463040" cy="1746760"/>
          </a:xfrm>
          <a:prstGeom prst="rect">
            <a:avLst/>
          </a:prstGeom>
        </p:spPr>
      </p:pic>
      <p:sp>
        <p:nvSpPr>
          <p:cNvPr id="41" name="CuadroTexto 40">
            <a:extLst>
              <a:ext uri="{FF2B5EF4-FFF2-40B4-BE49-F238E27FC236}">
                <a16:creationId xmlns:a16="http://schemas.microsoft.com/office/drawing/2014/main" id="{D8A343F2-185D-4DFB-F804-3493246D1080}"/>
              </a:ext>
            </a:extLst>
          </p:cNvPr>
          <p:cNvSpPr txBox="1"/>
          <p:nvPr/>
        </p:nvSpPr>
        <p:spPr>
          <a:xfrm>
            <a:off x="756832" y="4787860"/>
            <a:ext cx="1150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VIVALDI</a:t>
            </a:r>
          </a:p>
        </p:txBody>
      </p:sp>
      <p:pic>
        <p:nvPicPr>
          <p:cNvPr id="43" name="Imagen 42">
            <a:extLst>
              <a:ext uri="{FF2B5EF4-FFF2-40B4-BE49-F238E27FC236}">
                <a16:creationId xmlns:a16="http://schemas.microsoft.com/office/drawing/2014/main" id="{0A96D6D9-5F71-EE74-EA2C-2CE4F807BD9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536" y="3076444"/>
            <a:ext cx="1463040" cy="1772717"/>
          </a:xfrm>
          <a:prstGeom prst="rect">
            <a:avLst/>
          </a:prstGeom>
        </p:spPr>
      </p:pic>
      <p:sp>
        <p:nvSpPr>
          <p:cNvPr id="44" name="CuadroTexto 43">
            <a:extLst>
              <a:ext uri="{FF2B5EF4-FFF2-40B4-BE49-F238E27FC236}">
                <a16:creationId xmlns:a16="http://schemas.microsoft.com/office/drawing/2014/main" id="{9B1FDDB0-6813-4496-5E73-5DADCD2E3D6E}"/>
              </a:ext>
            </a:extLst>
          </p:cNvPr>
          <p:cNvSpPr txBox="1"/>
          <p:nvPr/>
        </p:nvSpPr>
        <p:spPr>
          <a:xfrm>
            <a:off x="7236296" y="4797152"/>
            <a:ext cx="1270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PURCELL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6DB80BD-9DDB-29A3-23DD-A2C761627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9</a:t>
            </a:fld>
            <a:endParaRPr lang="ca-ES"/>
          </a:p>
        </p:txBody>
      </p:sp>
      <p:pic>
        <p:nvPicPr>
          <p:cNvPr id="22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4864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4387</TotalTime>
  <Words>349</Words>
  <Application>Microsoft Office PowerPoint</Application>
  <PresentationFormat>Presentació en pantalla (4:3)</PresentationFormat>
  <Paragraphs>80</Paragraphs>
  <Slides>11</Slides>
  <Notes>5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11</vt:i4>
      </vt:variant>
    </vt:vector>
  </HeadingPairs>
  <TitlesOfParts>
    <vt:vector size="15" baseType="lpstr">
      <vt:lpstr>Arial</vt:lpstr>
      <vt:lpstr>Calibri</vt:lpstr>
      <vt:lpstr>Verdana</vt:lpstr>
      <vt:lpstr>Tema de Office</vt:lpstr>
      <vt:lpstr>Presentació del PowerPoint</vt:lpstr>
      <vt:lpstr>Informació general</vt:lpstr>
      <vt:lpstr>Mapa sala 2: Oriol Martorell</vt:lpstr>
      <vt:lpstr>Presentació del PowerPoint</vt:lpstr>
      <vt:lpstr>       INFORMACIÓ DEL CONCERT</vt:lpstr>
      <vt:lpstr>NORMES AUDITORI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TÍTOL</dc:title>
  <dc:creator>Aprenem</dc:creator>
  <cp:lastModifiedBy>rrhh.crab@gmail.com</cp:lastModifiedBy>
  <cp:revision>397</cp:revision>
  <dcterms:created xsi:type="dcterms:W3CDTF">2020-04-15T16:03:28Z</dcterms:created>
  <dcterms:modified xsi:type="dcterms:W3CDTF">2023-02-01T11:38:13Z</dcterms:modified>
</cp:coreProperties>
</file>