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31" r:id="rId3"/>
    <p:sldId id="383" r:id="rId4"/>
    <p:sldId id="341" r:id="rId5"/>
    <p:sldId id="369" r:id="rId6"/>
    <p:sldId id="374" r:id="rId7"/>
    <p:sldId id="382" r:id="rId8"/>
    <p:sldId id="377" r:id="rId9"/>
    <p:sldId id="380" r:id="rId10"/>
    <p:sldId id="381" r:id="rId11"/>
    <p:sldId id="384" r:id="rId12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5" autoAdjust="0"/>
    <p:restoredTop sz="89596" autoAdjust="0"/>
  </p:normalViewPr>
  <p:slideViewPr>
    <p:cSldViewPr>
      <p:cViewPr varScale="1">
        <p:scale>
          <a:sx n="55" d="100"/>
          <a:sy n="55" d="100"/>
        </p:scale>
        <p:origin x="148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950EB-E9AC-47AA-9617-0F583FB1D5FE}" type="datetimeFigureOut">
              <a:rPr lang="ca-ES" smtClean="0"/>
              <a:pPr/>
              <a:t>1/2/2023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600A6-8124-4D1E-AC3C-D93F5CA751CD}" type="slidenum">
              <a:rPr lang="ca-ES" smtClean="0"/>
              <a:pPr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534B2-B138-439E-B74A-F4C6F7A3FB0A}" type="datetimeFigureOut">
              <a:rPr lang="ca-ES" smtClean="0"/>
              <a:pPr/>
              <a:t>1/2/2023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7DBD6-244F-46D0-9378-FD6337076787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1484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113C0-51DA-4E7F-89E4-BB6CC6216295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986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1385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99695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51732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33747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7DBD6-244F-46D0-9378-FD6337076787}" type="slidenum">
              <a:rPr lang="ca-ES" smtClean="0"/>
              <a:pPr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01553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75DA-1B13-47FD-9B60-19C68E35B369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1605A-D1E2-4A96-A2E9-703B08636CCA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25DE-8657-43A5-B9F1-4892806759A3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FE980-C160-452C-A1AB-4217A0A2982E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B58F-558C-41A7-B7C8-3EC4097408C9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7C41-7676-4C23-B3E1-FEC8D42DB875}" type="datetime1">
              <a:rPr lang="ca-ES" smtClean="0"/>
              <a:t>1/2/2023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8A1A3-D732-4A59-8AA3-5F8710D5EFA6}" type="datetime1">
              <a:rPr lang="ca-ES" smtClean="0"/>
              <a:t>1/2/2023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D757-B1A1-46DE-8EC0-856325E73FEA}" type="datetime1">
              <a:rPr lang="ca-ES" smtClean="0"/>
              <a:t>1/2/2023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CDC2A-E256-4225-8D75-3BFB40416EC8}" type="datetime1">
              <a:rPr lang="ca-ES" smtClean="0"/>
              <a:t>1/2/2023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82A4-ECEE-4856-B7E2-352DB93955D9}" type="datetime1">
              <a:rPr lang="ca-ES" smtClean="0"/>
              <a:t>1/2/2023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45FB9-C21F-4C4D-9507-65D1C5F6447C}" type="datetime1">
              <a:rPr lang="ca-ES" smtClean="0"/>
              <a:t>1/2/2023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AC4FF-20AB-49EF-B968-5575B33FBFED}" type="datetime1">
              <a:rPr lang="ca-ES" smtClean="0"/>
              <a:t>1/2/2023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1C135-5762-43A9-B8F9-7A8C13F8ABAC}" type="slidenum">
              <a:rPr lang="ca-ES" smtClean="0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3" Type="http://schemas.openxmlformats.org/officeDocument/2006/relationships/image" Target="../media/image2.png"/><Relationship Id="rId7" Type="http://schemas.openxmlformats.org/officeDocument/2006/relationships/image" Target="../media/image60.tiff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tiff"/><Relationship Id="rId11" Type="http://schemas.openxmlformats.org/officeDocument/2006/relationships/image" Target="../media/image63.png"/><Relationship Id="rId5" Type="http://schemas.openxmlformats.org/officeDocument/2006/relationships/image" Target="../media/image58.tiff"/><Relationship Id="rId10" Type="http://schemas.openxmlformats.org/officeDocument/2006/relationships/image" Target="../media/image3.png"/><Relationship Id="rId4" Type="http://schemas.openxmlformats.org/officeDocument/2006/relationships/image" Target="../media/image52.tiff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arasaac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rasaac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arasaac.org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9.png"/><Relationship Id="rId5" Type="http://schemas.openxmlformats.org/officeDocument/2006/relationships/image" Target="../media/image15.jpeg"/><Relationship Id="rId1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14.jpeg"/><Relationship Id="rId9" Type="http://schemas.openxmlformats.org/officeDocument/2006/relationships/image" Target="../media/image18.pn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6.jpeg"/><Relationship Id="rId3" Type="http://schemas.openxmlformats.org/officeDocument/2006/relationships/image" Target="../media/image2.png"/><Relationship Id="rId21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tiff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tiff"/><Relationship Id="rId11" Type="http://schemas.openxmlformats.org/officeDocument/2006/relationships/image" Target="../media/image3.png"/><Relationship Id="rId5" Type="http://schemas.openxmlformats.org/officeDocument/2006/relationships/image" Target="../media/image39.png"/><Relationship Id="rId10" Type="http://schemas.openxmlformats.org/officeDocument/2006/relationships/image" Target="../media/image44.tiff"/><Relationship Id="rId4" Type="http://schemas.openxmlformats.org/officeDocument/2006/relationships/image" Target="../media/image38.tiff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tiff"/><Relationship Id="rId11" Type="http://schemas.openxmlformats.org/officeDocument/2006/relationships/image" Target="../media/image51.png"/><Relationship Id="rId5" Type="http://schemas.openxmlformats.org/officeDocument/2006/relationships/image" Target="../media/image45.tiff"/><Relationship Id="rId10" Type="http://schemas.openxmlformats.org/officeDocument/2006/relationships/image" Target="../media/image50.png"/><Relationship Id="rId4" Type="http://schemas.openxmlformats.org/officeDocument/2006/relationships/image" Target="../media/image39.png"/><Relationship Id="rId9" Type="http://schemas.openxmlformats.org/officeDocument/2006/relationships/image" Target="../media/image49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image" Target="../media/image2.png"/><Relationship Id="rId7" Type="http://schemas.openxmlformats.org/officeDocument/2006/relationships/image" Target="../media/image5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10" Type="http://schemas.openxmlformats.org/officeDocument/2006/relationships/image" Target="../media/image3.png"/><Relationship Id="rId4" Type="http://schemas.openxmlformats.org/officeDocument/2006/relationships/image" Target="../media/image52.tiff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47AEC2-78E9-F51D-9FEB-83ABA8E046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47620"/>
            <a:ext cx="8136904" cy="541768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912" y="5373216"/>
            <a:ext cx="2234552" cy="8640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F9C987-65C9-CBF6-030F-2EBC73CB1E42}"/>
              </a:ext>
            </a:extLst>
          </p:cNvPr>
          <p:cNvSpPr txBox="1"/>
          <p:nvPr/>
        </p:nvSpPr>
        <p:spPr>
          <a:xfrm>
            <a:off x="627386" y="5703639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ULLS CLUCS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3731E81-F797-F4D1-0F68-17234395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</a:t>
            </a:fld>
            <a:endParaRPr lang="ca-ES"/>
          </a:p>
        </p:txBody>
      </p:sp>
      <p:pic>
        <p:nvPicPr>
          <p:cNvPr id="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49650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DB80BD-9DDB-29A3-23DD-A2C76162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10</a:t>
            </a:fld>
            <a:endParaRPr lang="ca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3228C2F-E7DD-0E47-803B-E1F3C2C457F1}"/>
              </a:ext>
            </a:extLst>
          </p:cNvPr>
          <p:cNvSpPr txBox="1"/>
          <p:nvPr/>
        </p:nvSpPr>
        <p:spPr>
          <a:xfrm>
            <a:off x="-180528" y="6053807"/>
            <a:ext cx="95050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 LA CANÇÓ LES TRES DALLAIRES,  APAREIX UNA PERSONA AMB CAP DE BURRO.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7A88093-5E24-994A-B5FF-8BBF27762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391271"/>
            <a:ext cx="1112536" cy="111253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0C7FB88-5FDA-7D47-A97A-1A1554325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224" y="5443056"/>
            <a:ext cx="900000" cy="90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79667CB-DF5C-A149-91EB-E3029A666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231" y="5404235"/>
            <a:ext cx="900000" cy="90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22E1E0-E3D5-EF4F-A7DB-EF8F3249F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8264" y="5371360"/>
            <a:ext cx="900000" cy="90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65EBAF9-AB83-3241-881C-89A84B7239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376" y="5391271"/>
            <a:ext cx="900000" cy="90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E750683-CB37-0745-A639-D072E6203B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687" y="867787"/>
            <a:ext cx="4000627" cy="4056038"/>
          </a:xfrm>
          <a:prstGeom prst="rect">
            <a:avLst/>
          </a:prstGeom>
        </p:spPr>
      </p:pic>
      <p:pic>
        <p:nvPicPr>
          <p:cNvPr id="1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8FC6D423-D3D4-4A28-CD72-8F339329D8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391271"/>
            <a:ext cx="930569" cy="930569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F81D548D-29A0-258F-C6E8-A059710C78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534576"/>
            <a:ext cx="719400" cy="7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65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1403648" y="3630235"/>
            <a:ext cx="64087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AQUESTA GUIA HA ESTAT CREADA  PER</a:t>
            </a:r>
          </a:p>
          <a:p>
            <a:pPr>
              <a:lnSpc>
                <a:spcPct val="200000"/>
              </a:lnSpc>
            </a:pPr>
            <a:endParaRPr lang="es-ES" sz="26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s-ES" sz="2600" dirty="0">
                <a:latin typeface="Arial" pitchFamily="34" charset="0"/>
                <a:cs typeface="Arial" pitchFamily="34" charset="0"/>
              </a:rPr>
              <a:t>                                   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1EC9655-B3D7-4533-A343-50278A1C6B60}"/>
              </a:ext>
            </a:extLst>
          </p:cNvPr>
          <p:cNvSpPr/>
          <p:nvPr/>
        </p:nvSpPr>
        <p:spPr>
          <a:xfrm>
            <a:off x="899592" y="980728"/>
            <a:ext cx="7416824" cy="48965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5FCE41-1B70-454A-8FAD-05FD2F77DA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49080"/>
            <a:ext cx="2808312" cy="108596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4DDC84E-A335-4528-8185-0AD95C44B8C1}"/>
              </a:ext>
            </a:extLst>
          </p:cNvPr>
          <p:cNvSpPr txBox="1"/>
          <p:nvPr/>
        </p:nvSpPr>
        <p:spPr>
          <a:xfrm>
            <a:off x="899592" y="6021288"/>
            <a:ext cx="7488832" cy="6001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11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http://arasaac.org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1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11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DC21E82-1024-162F-774A-E7FE2AB9D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11</a:t>
            </a:fld>
            <a:endParaRPr lang="ca-ES"/>
          </a:p>
        </p:txBody>
      </p:sp>
      <p:pic>
        <p:nvPicPr>
          <p:cNvPr id="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02" y="1887254"/>
            <a:ext cx="420441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544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980728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Informació general</a:t>
            </a:r>
            <a:endParaRPr lang="ca-ES" sz="3400" dirty="0"/>
          </a:p>
        </p:txBody>
      </p:sp>
      <p:sp>
        <p:nvSpPr>
          <p:cNvPr id="5" name="4 CuadroTexto"/>
          <p:cNvSpPr txBox="1"/>
          <p:nvPr/>
        </p:nvSpPr>
        <p:spPr>
          <a:xfrm>
            <a:off x="824584" y="1916832"/>
            <a:ext cx="7206802" cy="437607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En aquest dossier trobareu la informació referent al concert que heu vingut a veure.</a:t>
            </a: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El material que conté la guia està creat com a anticipació per facilitar el seguiment del concert.</a:t>
            </a:r>
            <a:endParaRPr lang="ca-ES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Tingueu en compte que la sessió a la qual assistireu és familiar o escolar, a la sala hi haurà soroll ambient a causa de l’afluència de molts infants.</a:t>
            </a:r>
          </a:p>
          <a:p>
            <a:pPr>
              <a:lnSpc>
                <a:spcPct val="130000"/>
              </a:lnSpc>
            </a:pPr>
            <a:r>
              <a:rPr lang="ca-ES" sz="1800" dirty="0">
                <a:latin typeface="Arial" pitchFamily="34" charset="0"/>
                <a:cs typeface="Arial" pitchFamily="34" charset="0"/>
              </a:rPr>
              <a:t>Hi ha alguns moments en els quals un focus de llum forta enfoca cap al públic, al principi del concert i a la sisena cançó.</a:t>
            </a:r>
          </a:p>
          <a:p>
            <a:pPr>
              <a:lnSpc>
                <a:spcPct val="130000"/>
              </a:lnSpc>
            </a:pPr>
            <a:endParaRPr lang="ca-E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ca-ES" dirty="0">
                <a:latin typeface="Arial" pitchFamily="34" charset="0"/>
                <a:cs typeface="Arial" pitchFamily="34" charset="0"/>
              </a:rPr>
              <a:t>Per conèixer l’Auditori per dins i ubicar-vos podeu consultar el dossier d’accés general. </a:t>
            </a:r>
            <a:endParaRPr lang="ca-E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372038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9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2</a:t>
            </a:fld>
            <a:endParaRPr lang="ca-ES"/>
          </a:p>
        </p:txBody>
      </p:sp>
      <p:pic>
        <p:nvPicPr>
          <p:cNvPr id="11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09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980728"/>
            <a:ext cx="7221426" cy="751780"/>
          </a:xfrm>
          <a:ln w="3810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400" b="1" dirty="0">
                <a:latin typeface="Verdana" pitchFamily="34" charset="0"/>
                <a:ea typeface="Verdana" pitchFamily="34" charset="0"/>
              </a:rPr>
              <a:t>Mapa sala 2: Oriol Martorell</a:t>
            </a:r>
            <a:endParaRPr lang="ca-ES" sz="3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F5CF1A-155E-49A9-8A14-7D68077C18D6}"/>
              </a:ext>
            </a:extLst>
          </p:cNvPr>
          <p:cNvSpPr txBox="1"/>
          <p:nvPr/>
        </p:nvSpPr>
        <p:spPr>
          <a:xfrm>
            <a:off x="809959" y="6372038"/>
            <a:ext cx="72214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Els símbols pictogràfics utilitzats són propietat del Govern d’Aragó i han sigut creats per Sergio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Palao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per ARASAAC (</a:t>
            </a:r>
            <a:r>
              <a:rPr lang="ca-ES" sz="900" b="1" i="1" u="sng" dirty="0">
                <a:solidFill>
                  <a:srgbClr val="1155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http://arasaac.org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els distribueix sota llicència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Creative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900" b="1" i="1" dirty="0" err="1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Commons</a:t>
            </a:r>
            <a:r>
              <a:rPr lang="ca-ES" sz="900" b="1" i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(BY-NC-SA). Autor: CRAB Fundació i Aprenem autisme.</a:t>
            </a:r>
            <a:endParaRPr lang="es-ES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EAAFF39-24D5-3A09-1B2A-75E4AB50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3</a:t>
            </a:fld>
            <a:endParaRPr lang="ca-E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CDAEB7-D7EF-2711-28DA-D884BBB1B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2341236"/>
            <a:ext cx="4680520" cy="37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FB4ED95-E6AF-8021-6BE0-D620DD3EC806}"/>
              </a:ext>
            </a:extLst>
          </p:cNvPr>
          <p:cNvSpPr txBox="1"/>
          <p:nvPr/>
        </p:nvSpPr>
        <p:spPr>
          <a:xfrm>
            <a:off x="5364088" y="4088105"/>
            <a:ext cx="1008112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ESCENARI</a:t>
            </a: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A17AD05C-5EE3-EF4E-85D0-A788B5F32111}"/>
              </a:ext>
            </a:extLst>
          </p:cNvPr>
          <p:cNvCxnSpPr/>
          <p:nvPr/>
        </p:nvCxnSpPr>
        <p:spPr>
          <a:xfrm>
            <a:off x="1403648" y="2924944"/>
            <a:ext cx="1008112" cy="504056"/>
          </a:xfrm>
          <a:prstGeom prst="straightConnector1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8F359C3-777C-D1C1-67DC-FD779F5B9BFD}"/>
              </a:ext>
            </a:extLst>
          </p:cNvPr>
          <p:cNvSpPr txBox="1"/>
          <p:nvPr/>
        </p:nvSpPr>
        <p:spPr>
          <a:xfrm>
            <a:off x="683567" y="2640101"/>
            <a:ext cx="744573" cy="2848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ACCÉS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8AF23F60-3161-2F95-B5C2-38AADAA5E7D9}"/>
              </a:ext>
            </a:extLst>
          </p:cNvPr>
          <p:cNvCxnSpPr/>
          <p:nvPr/>
        </p:nvCxnSpPr>
        <p:spPr>
          <a:xfrm flipV="1">
            <a:off x="1428140" y="5013176"/>
            <a:ext cx="983620" cy="576064"/>
          </a:xfrm>
          <a:prstGeom prst="straightConnector1">
            <a:avLst/>
          </a:prstGeom>
          <a:ln w="317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682E8D5-9C97-E75E-4499-70DD097240DE}"/>
              </a:ext>
            </a:extLst>
          </p:cNvPr>
          <p:cNvSpPr txBox="1"/>
          <p:nvPr/>
        </p:nvSpPr>
        <p:spPr>
          <a:xfrm>
            <a:off x="683568" y="5448413"/>
            <a:ext cx="744573" cy="2848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ACCÉS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5AABA1C-C591-330E-F272-A3C8A98C6F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62" y="1888194"/>
            <a:ext cx="460078" cy="46007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45E6F53-C2D2-F606-9771-CE5086EC6C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60" y="1900042"/>
            <a:ext cx="460078" cy="46007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29572EF-4359-A73F-8CA0-16C9CE7D73ED}"/>
              </a:ext>
            </a:extLst>
          </p:cNvPr>
          <p:cNvSpPr txBox="1"/>
          <p:nvPr/>
        </p:nvSpPr>
        <p:spPr>
          <a:xfrm>
            <a:off x="2403815" y="2011250"/>
            <a:ext cx="1349737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GUARDA-ROBA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C549E8D-6723-1B88-4BAB-6686F608B0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63" y="5794216"/>
            <a:ext cx="525253" cy="52525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99396502-54B4-83D9-E708-E92326B34E4C}"/>
              </a:ext>
            </a:extLst>
          </p:cNvPr>
          <p:cNvSpPr txBox="1"/>
          <p:nvPr/>
        </p:nvSpPr>
        <p:spPr>
          <a:xfrm>
            <a:off x="2313038" y="6042470"/>
            <a:ext cx="1446824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ÀREA RELAXADA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7FBDD05-90E2-B4D7-A37A-3369E05D544B}"/>
              </a:ext>
            </a:extLst>
          </p:cNvPr>
          <p:cNvSpPr txBox="1"/>
          <p:nvPr/>
        </p:nvSpPr>
        <p:spPr>
          <a:xfrm>
            <a:off x="5665176" y="1995563"/>
            <a:ext cx="921288" cy="2769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LAVABOS</a:t>
            </a:r>
          </a:p>
        </p:txBody>
      </p:sp>
      <p:pic>
        <p:nvPicPr>
          <p:cNvPr id="19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194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0" y="6053807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AVUI VAIG A L’AUDITORI A VEURE EL CONCERT ULLS CLUCS.</a:t>
            </a:r>
          </a:p>
        </p:txBody>
      </p:sp>
      <p:pic>
        <p:nvPicPr>
          <p:cNvPr id="9" name="Picture 13" descr="http://www.arasaac.org/classes/img/thumbnail.php?i=c2l6ZT0zMDAmcnV0YT0uLi8uLi9yZXBvc2l0b3Jpby9vcmlnaW5hbGVzLzI0ODE5LnBuZw==">
            <a:extLst>
              <a:ext uri="{FF2B5EF4-FFF2-40B4-BE49-F238E27FC236}">
                <a16:creationId xmlns:a16="http://schemas.microsoft.com/office/drawing/2014/main" id="{354D417E-4977-4A6E-BDA7-663E9FC5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517232"/>
            <a:ext cx="720080" cy="720080"/>
          </a:xfrm>
          <a:prstGeom prst="rect">
            <a:avLst/>
          </a:prstGeom>
          <a:noFill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8A3D137-8FC0-E13E-9C0A-523B3FD15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424354"/>
            <a:ext cx="1281898" cy="8535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F3E8E3-B181-DD69-EC1E-C409316B3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517232"/>
            <a:ext cx="720080" cy="720080"/>
          </a:xfrm>
          <a:prstGeom prst="rect">
            <a:avLst/>
          </a:prstGeom>
        </p:spPr>
      </p:pic>
      <p:pic>
        <p:nvPicPr>
          <p:cNvPr id="11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33754EB4-0243-4A73-9EEA-EF2C36B6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5847" b="8559"/>
          <a:stretch>
            <a:fillRect/>
          </a:stretch>
        </p:blipFill>
        <p:spPr bwMode="auto">
          <a:xfrm>
            <a:off x="4197714" y="5589238"/>
            <a:ext cx="841279" cy="720082"/>
          </a:xfrm>
          <a:prstGeom prst="rect">
            <a:avLst/>
          </a:prstGeom>
          <a:noFill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90C75E2-55D1-C913-4F32-CD5666E116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367" y="5373216"/>
            <a:ext cx="893817" cy="893817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66796F6-91D4-8243-72AE-AE75647E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4</a:t>
            </a:fld>
            <a:endParaRPr lang="ca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6DBB10-4B66-1040-A77B-4F7080852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2786" y="965202"/>
            <a:ext cx="6138428" cy="40932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CBF7B50-25CD-C442-8163-F066715F4F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0853" y="5416976"/>
            <a:ext cx="1209147" cy="806295"/>
          </a:xfrm>
          <a:prstGeom prst="rect">
            <a:avLst/>
          </a:prstGeom>
        </p:spPr>
      </p:pic>
      <p:pic>
        <p:nvPicPr>
          <p:cNvPr id="1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416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47016" y="1052736"/>
            <a:ext cx="7397391" cy="936104"/>
          </a:xfrm>
          <a:ln w="28575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ca-ES" sz="3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    INFORMACIÓ DEL CONCERT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B32A79CA-49FE-43E4-B34D-58F1F73E11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710092"/>
              </p:ext>
            </p:extLst>
          </p:nvPr>
        </p:nvGraphicFramePr>
        <p:xfrm>
          <a:off x="847017" y="2206079"/>
          <a:ext cx="7397390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3650">
                  <a:extLst>
                    <a:ext uri="{9D8B030D-6E8A-4147-A177-3AD203B41FA5}">
                      <a16:colId xmlns:a16="http://schemas.microsoft.com/office/drawing/2014/main" val="1835591473"/>
                    </a:ext>
                  </a:extLst>
                </a:gridCol>
                <a:gridCol w="4883740">
                  <a:extLst>
                    <a:ext uri="{9D8B030D-6E8A-4147-A177-3AD203B41FA5}">
                      <a16:colId xmlns:a16="http://schemas.microsoft.com/office/drawing/2014/main" val="828278278"/>
                    </a:ext>
                  </a:extLst>
                </a:gridCol>
              </a:tblGrid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a-ES" sz="16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baseline="0" dirty="0">
                          <a:latin typeface="Arial" pitchFamily="34" charset="0"/>
                          <a:cs typeface="Arial" pitchFamily="34" charset="0"/>
                        </a:rPr>
                        <a:t>CONCERT DE MÚSICA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DIFERENTS MÚSICS A L’ESCENARI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76777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1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DURACIÓ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 50</a:t>
                      </a:r>
                      <a:r>
                        <a:rPr lang="es-ES" sz="16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s-ES" sz="1600" dirty="0">
                          <a:latin typeface="Arial" pitchFamily="34" charset="0"/>
                          <a:cs typeface="Arial" pitchFamily="34" charset="0"/>
                        </a:rPr>
                        <a:t>MINUTS</a:t>
                      </a: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8966413"/>
                  </a:ext>
                </a:extLst>
              </a:tr>
              <a:tr h="797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baseline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JO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600" b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ESCOLTO  I   MIRO  </a:t>
                      </a:r>
                      <a:r>
                        <a:rPr lang="es-ES" sz="1600" b="0" baseline="0" dirty="0">
                          <a:latin typeface="Arial" pitchFamily="34" charset="0"/>
                          <a:ea typeface="Verdana" pitchFamily="34" charset="0"/>
                          <a:cs typeface="Arial" pitchFamily="34" charset="0"/>
                        </a:rPr>
                        <a:t> EN SILENCI</a:t>
                      </a:r>
                      <a:endParaRPr lang="es-ES" sz="1600" b="0" dirty="0">
                        <a:latin typeface="Arial" pitchFamily="34" charset="0"/>
                        <a:ea typeface="Verdana" pitchFamily="34" charset="0"/>
                        <a:cs typeface="Arial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6389204"/>
                  </a:ext>
                </a:extLst>
              </a:tr>
            </a:tbl>
          </a:graphicData>
        </a:graphic>
      </p:graphicFrame>
      <p:pic>
        <p:nvPicPr>
          <p:cNvPr id="13" name="Picture 4" descr="http://www.arasaac.org/classes/img/thumbnail.php?i=c2l6ZT0zMDAmcnV0YT0uLi8uLi9yZXBvc2l0b3Jpby9vcmlnaW5hbGVzLzI1NDkucG5n">
            <a:extLst>
              <a:ext uri="{FF2B5EF4-FFF2-40B4-BE49-F238E27FC236}">
                <a16:creationId xmlns:a16="http://schemas.microsoft.com/office/drawing/2014/main" id="{97952E56-1CC6-4FC0-A443-EB4F1209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7054" t="12999" r="7945" b="14501"/>
          <a:stretch>
            <a:fillRect/>
          </a:stretch>
        </p:blipFill>
        <p:spPr bwMode="auto">
          <a:xfrm>
            <a:off x="1691680" y="3714222"/>
            <a:ext cx="847526" cy="722890"/>
          </a:xfrm>
          <a:prstGeom prst="rect">
            <a:avLst/>
          </a:prstGeom>
          <a:noFill/>
        </p:spPr>
      </p:pic>
      <p:pic>
        <p:nvPicPr>
          <p:cNvPr id="17" name="Picture 10" descr="http://www.arasaac.org/classes/img/thumbnail.php?i=c2l6ZT0zMDAmcnV0YT0uLi8uLi9yZXBvc2l0b3Jpby9vcmlnaW5hbGVzLzY1NzIucG5n">
            <a:extLst>
              <a:ext uri="{FF2B5EF4-FFF2-40B4-BE49-F238E27FC236}">
                <a16:creationId xmlns:a16="http://schemas.microsoft.com/office/drawing/2014/main" id="{D22D5058-F747-407B-8CE2-C0A447ADE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5013176"/>
            <a:ext cx="720081" cy="720081"/>
          </a:xfrm>
          <a:prstGeom prst="rect">
            <a:avLst/>
          </a:prstGeom>
          <a:noFill/>
        </p:spPr>
      </p:pic>
      <p:pic>
        <p:nvPicPr>
          <p:cNvPr id="18" name="Picture 12" descr="http://www.arasaac.org/classes/img/thumbnail.php?i=c2l6ZT0zMDAmcnV0YT0uLi8uLi9yZXBvc2l0b3Jpby9vcmlnaW5hbGVzLzY1NjQucG5n">
            <a:extLst>
              <a:ext uri="{FF2B5EF4-FFF2-40B4-BE49-F238E27FC236}">
                <a16:creationId xmlns:a16="http://schemas.microsoft.com/office/drawing/2014/main" id="{6CA06400-EE2E-459D-A1D8-B28B3469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5847" b="8559"/>
          <a:stretch>
            <a:fillRect/>
          </a:stretch>
        </p:blipFill>
        <p:spPr bwMode="auto">
          <a:xfrm>
            <a:off x="4594817" y="5013176"/>
            <a:ext cx="841279" cy="720082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3428C9C-6BC6-08C8-6797-331292A2D9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18" y="1203560"/>
            <a:ext cx="669262" cy="6692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03BA876-58BF-6A39-473A-340D3FFBF8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013176"/>
            <a:ext cx="811446" cy="81144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B172C4-85F0-48D6-58CD-2B436A62DC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420888"/>
            <a:ext cx="778981" cy="77898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BB7B3582-DC91-2411-55F3-DB5D790BE0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50" y="2285367"/>
            <a:ext cx="893817" cy="89381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615FA23-D48E-E0FC-B32E-F4D8399647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48880"/>
            <a:ext cx="841279" cy="84127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B57203C-FC70-87F9-E737-A1B96508CD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72928"/>
            <a:ext cx="893817" cy="893817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8A2E5D-F10A-CB46-35F7-9434AE3D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5</a:t>
            </a:fld>
            <a:endParaRPr lang="ca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9B8048B-0FB0-7857-B501-9273EC6768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51" y="3593379"/>
            <a:ext cx="915741" cy="915741"/>
          </a:xfrm>
          <a:prstGeom prst="rect">
            <a:avLst/>
          </a:prstGeom>
        </p:spPr>
      </p:pic>
      <p:pic>
        <p:nvPicPr>
          <p:cNvPr id="19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4834096-928B-B793-1EDD-03F50394C0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64" y="2306051"/>
            <a:ext cx="893818" cy="8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3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09959" y="1052736"/>
            <a:ext cx="7221426" cy="667817"/>
          </a:xfrm>
          <a:ln w="31750"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a-ES" sz="3000" b="1" dirty="0">
                <a:latin typeface="Verdana" pitchFamily="34" charset="0"/>
                <a:ea typeface="Verdana" pitchFamily="34" charset="0"/>
              </a:rPr>
              <a:t>NORMES AUDITORI</a:t>
            </a:r>
            <a:endParaRPr lang="ca-ES" sz="3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8AE29EF-6B99-43C0-ACF4-5258EA3BA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CE0B4AB-0D49-6FCA-70B0-B0F13E6FE120}"/>
              </a:ext>
            </a:extLst>
          </p:cNvPr>
          <p:cNvSpPr txBox="1"/>
          <p:nvPr/>
        </p:nvSpPr>
        <p:spPr>
          <a:xfrm>
            <a:off x="809959" y="1916832"/>
            <a:ext cx="7221426" cy="4515339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DINS DE L’AUDITORI VAIG CAMINANT.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ELS ULLS OBERTS PER VEURE TOT EL CONCERT.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LES ORELLES ATENTES PER ESCOLTAR BÉ.</a:t>
            </a:r>
          </a:p>
          <a:p>
            <a:pPr>
              <a:lnSpc>
                <a:spcPct val="200000"/>
              </a:lnSpc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BOCA PETITA  EN SILENCI O PARLO FLUIXET.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242EE63-312E-009C-6E0A-8B980B551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068960"/>
            <a:ext cx="816209" cy="81620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F8C878A-CE57-F78B-719B-7858EA6BC0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449" y="3068960"/>
            <a:ext cx="816210" cy="81621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9DCB593-A88C-635D-9791-63CD737DC8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37098"/>
            <a:ext cx="623950" cy="62395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4EDFA695-1D0A-9DC9-F9D6-C9AE59D93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21" y="4293096"/>
            <a:ext cx="592215" cy="592215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CCFB5E47-0978-88CD-D78A-1BCF8CDD7B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149080"/>
            <a:ext cx="816210" cy="81621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5AFE8B5D-27A9-34B7-E49E-27E236C913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49080"/>
            <a:ext cx="808856" cy="808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32BAD937-D43D-387A-897E-762BD36985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00" y="4221088"/>
            <a:ext cx="767966" cy="76796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0D55119-9923-1102-E30A-171327298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45224"/>
            <a:ext cx="582315" cy="582315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2DAB695-6558-EA95-4F14-0682EF0523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301208"/>
            <a:ext cx="870346" cy="870346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15830B43-57FD-4640-5DEA-0FA66C91AF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56" y="5157192"/>
            <a:ext cx="953324" cy="953324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A1EA3D92-1AB0-39C5-44F8-FC451F6826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04" y="5445224"/>
            <a:ext cx="659556" cy="659556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53B71E5A-6267-1FFA-2F22-052FA11A3A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576064" cy="576064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F2FFC3D-1DB6-563D-13A4-7F529754D3C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281850"/>
            <a:ext cx="811446" cy="81144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E0E313-E449-2A1D-F68A-FA0C105EA42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1" y="1916832"/>
            <a:ext cx="870347" cy="87034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8E6F982-1490-C287-03BD-6E9BCE26D3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003235"/>
            <a:ext cx="1152128" cy="767106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F188209E-D482-476C-A266-6A3E47F9AF6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20" y="1975056"/>
            <a:ext cx="877880" cy="87788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4FAB0E48-4793-F666-AA55-B5FA6F03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6</a:t>
            </a:fld>
            <a:endParaRPr lang="ca-ES"/>
          </a:p>
        </p:txBody>
      </p:sp>
      <p:pic>
        <p:nvPicPr>
          <p:cNvPr id="24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4834096-928B-B793-1EDD-03F50394C05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41" y="2967230"/>
            <a:ext cx="893818" cy="8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4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EL CONCERT COMENÇA AMB 2 MÚSICS TOCANT INSTRUMENTS DE VENT A L’ESCENARI.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C710C3-5345-4BC4-B686-1FB47324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7</a:t>
            </a:fld>
            <a:endParaRPr lang="ca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E069458-3D19-7840-AE23-970622E0A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457" y="5421887"/>
            <a:ext cx="896400" cy="8964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C1228FA-D002-324F-822A-52E18141A6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471819"/>
            <a:ext cx="840626" cy="8406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33A9C1E-3916-4044-A188-ED7D35E51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5456350"/>
            <a:ext cx="900000" cy="900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A020ED3-4500-C647-9B18-6D8B72F4A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2240" y="5427652"/>
            <a:ext cx="900000" cy="900000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B82CD6C4-419B-C140-B57D-D9F91FFD51A1}"/>
              </a:ext>
            </a:extLst>
          </p:cNvPr>
          <p:cNvGrpSpPr/>
          <p:nvPr/>
        </p:nvGrpSpPr>
        <p:grpSpPr>
          <a:xfrm>
            <a:off x="608255" y="919845"/>
            <a:ext cx="7927491" cy="3851007"/>
            <a:chOff x="1115616" y="1264798"/>
            <a:chExt cx="6912768" cy="3358076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39268E6-47DC-9444-9754-4754DDE24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10714" y="1409892"/>
              <a:ext cx="3617670" cy="3147033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08CBC49-2759-FE48-BC1F-9A6937847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264798"/>
              <a:ext cx="2885846" cy="3358076"/>
            </a:xfrm>
            <a:prstGeom prst="rect">
              <a:avLst/>
            </a:prstGeom>
          </p:spPr>
        </p:pic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7F921024-DAAF-FE42-A7D7-7E1646D41C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2831" y="5456350"/>
            <a:ext cx="900000" cy="900000"/>
          </a:xfrm>
          <a:prstGeom prst="rect">
            <a:avLst/>
          </a:prstGeom>
        </p:spPr>
      </p:pic>
      <p:pic>
        <p:nvPicPr>
          <p:cNvPr id="17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4834096-928B-B793-1EDD-03F50394C0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9" y="5339302"/>
            <a:ext cx="893818" cy="8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98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36512" y="6053807"/>
            <a:ext cx="9252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I 3 MÚSICS TOCANT INSTRUMENTS I CANTANT ENTRE EL PÚBLIC.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02A9E12-CB80-BD02-4737-71BF883D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8</a:t>
            </a:fld>
            <a:endParaRPr lang="ca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ED2631B-0DC2-A34C-9CD3-12C60DB47F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34" y="5471819"/>
            <a:ext cx="840626" cy="84062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DE0C976-5F27-6443-9024-EB9FE8AE0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5421986"/>
            <a:ext cx="900000" cy="900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5D11152-0A00-CC4E-9CDC-9021B9AB9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5445224"/>
            <a:ext cx="900000" cy="90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E439FD8-1190-6345-895C-9E9CB9FEC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415501"/>
            <a:ext cx="893819" cy="89381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EE732E3-5A08-7540-B044-415154A7E8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410415"/>
            <a:ext cx="893820" cy="8938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3D59292-57D0-5F4C-96B5-8D3255FE1E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2000" y="5407325"/>
            <a:ext cx="900000" cy="90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ECE48EE-9A08-D14D-B6F2-1AD0CBD13B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517232"/>
            <a:ext cx="722736" cy="72273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95DAEB0-F885-8B46-8412-081CD134BB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517232"/>
            <a:ext cx="722736" cy="72273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5E34DA8-BE78-3245-9418-E156B07918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8" y="1223663"/>
            <a:ext cx="8028384" cy="3682296"/>
          </a:xfrm>
          <a:prstGeom prst="rect">
            <a:avLst/>
          </a:prstGeom>
        </p:spPr>
      </p:pic>
      <p:pic>
        <p:nvPicPr>
          <p:cNvPr id="16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04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479D27-0117-439C-B6E5-63A5E014A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8" y="101081"/>
            <a:ext cx="1529916" cy="591615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CAFFCA32-D276-424A-9C57-85DD5DA1CE93}"/>
              </a:ext>
            </a:extLst>
          </p:cNvPr>
          <p:cNvCxnSpPr/>
          <p:nvPr/>
        </p:nvCxnSpPr>
        <p:spPr>
          <a:xfrm>
            <a:off x="0" y="5229200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9A73776-A420-48C7-B610-E2FB3695E4D6}"/>
              </a:ext>
            </a:extLst>
          </p:cNvPr>
          <p:cNvSpPr txBox="1"/>
          <p:nvPr/>
        </p:nvSpPr>
        <p:spPr>
          <a:xfrm>
            <a:off x="-180528" y="6053807"/>
            <a:ext cx="95050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A LA CANÇÓ QUEC-QUEREC-QUEC SONA UNA FLAUTA I QUAN ACABA ES FA FOSC.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6DB80BD-9DDB-29A3-23DD-A2C76162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1C135-5762-43A9-B8F9-7A8C13F8ABAC}" type="slidenum">
              <a:rPr lang="ca-ES" smtClean="0"/>
              <a:pPr/>
              <a:t>9</a:t>
            </a:fld>
            <a:endParaRPr lang="ca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7EFFEAC-58DD-4E47-B020-C0AEBCA90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21" y="5398425"/>
            <a:ext cx="1105382" cy="110538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CFDC4B3-CD4C-DB41-8696-CF5723B7D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5435443"/>
            <a:ext cx="900000" cy="90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0315BF7-1531-A140-A911-3150F1E7A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593" y="5445224"/>
            <a:ext cx="900000" cy="90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4421C5-3C74-224E-B9A7-AE493E5DB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8697" y="5456350"/>
            <a:ext cx="900000" cy="90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32597FE-6124-B04C-8FEE-473746E1C3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6584" y="5419801"/>
            <a:ext cx="900000" cy="900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164FB14-E629-8C4B-99C1-F89F1F2489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953817"/>
            <a:ext cx="8100392" cy="4148981"/>
          </a:xfrm>
          <a:prstGeom prst="rect">
            <a:avLst/>
          </a:prstGeom>
        </p:spPr>
      </p:pic>
      <p:pic>
        <p:nvPicPr>
          <p:cNvPr id="13" name="Picture 4" descr="https://www.auditori.cat/wp-content/uploads/Temporada%2022-23/L_Auditori_logo_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236"/>
            <a:ext cx="2340000" cy="68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8528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6074</TotalTime>
  <Words>395</Words>
  <Application>Microsoft Office PowerPoint</Application>
  <PresentationFormat>Presentació en pantalla (4:3)</PresentationFormat>
  <Paragraphs>79</Paragraphs>
  <Slides>11</Slides>
  <Notes>9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Verdana</vt:lpstr>
      <vt:lpstr>Tema de Office</vt:lpstr>
      <vt:lpstr>Presentació del PowerPoint</vt:lpstr>
      <vt:lpstr>Informació general</vt:lpstr>
      <vt:lpstr>Mapa sala 2: Oriol Martorell</vt:lpstr>
      <vt:lpstr>Presentació del PowerPoint</vt:lpstr>
      <vt:lpstr>       INFORMACIÓ DEL CONCERT</vt:lpstr>
      <vt:lpstr>NORMES AUDITORI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TÍTOL</dc:title>
  <dc:creator>Aprenem</dc:creator>
  <cp:lastModifiedBy>rrhh.crab@gmail.com</cp:lastModifiedBy>
  <cp:revision>438</cp:revision>
  <dcterms:created xsi:type="dcterms:W3CDTF">2020-04-15T16:03:28Z</dcterms:created>
  <dcterms:modified xsi:type="dcterms:W3CDTF">2023-02-01T12:56:31Z</dcterms:modified>
</cp:coreProperties>
</file>