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31" r:id="rId3"/>
    <p:sldId id="388" r:id="rId4"/>
    <p:sldId id="341" r:id="rId5"/>
    <p:sldId id="389" r:id="rId6"/>
    <p:sldId id="369" r:id="rId7"/>
    <p:sldId id="374" r:id="rId8"/>
    <p:sldId id="380" r:id="rId9"/>
    <p:sldId id="390" r:id="rId10"/>
    <p:sldId id="391" r:id="rId11"/>
    <p:sldId id="392" r:id="rId12"/>
    <p:sldId id="261" r:id="rId13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2846" autoAdjust="0"/>
  </p:normalViewPr>
  <p:slideViewPr>
    <p:cSldViewPr>
      <p:cViewPr varScale="1">
        <p:scale>
          <a:sx n="108" d="100"/>
          <a:sy n="108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950EB-E9AC-47AA-9617-0F583FB1D5FE}" type="datetimeFigureOut">
              <a:rPr lang="ca-ES" smtClean="0"/>
              <a:pPr/>
              <a:t>27/1/2023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600A6-8124-4D1E-AC3C-D93F5CA751CD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534B2-B138-439E-B74A-F4C6F7A3FB0A}" type="datetimeFigureOut">
              <a:rPr lang="ca-ES" smtClean="0"/>
              <a:pPr/>
              <a:t>27/1/2023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7DBD6-244F-46D0-9378-FD6337076787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13C0-51DA-4E7F-89E4-BB6CC6216295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7DBD6-244F-46D0-9378-FD6337076787}" type="slidenum">
              <a:rPr lang="ca-ES" smtClean="0"/>
              <a:pPr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91770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7DBD6-244F-46D0-9378-FD6337076787}" type="slidenum">
              <a:rPr lang="ca-ES" smtClean="0"/>
              <a:pPr/>
              <a:t>12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48513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13C0-51DA-4E7F-89E4-BB6CC6216295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9327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7DBD6-244F-46D0-9378-FD6337076787}" type="slidenum">
              <a:rPr lang="ca-ES" smtClean="0"/>
              <a:pPr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74037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7DBD6-244F-46D0-9378-FD6337076787}" type="slidenum">
              <a:rPr lang="ca-ES" smtClean="0"/>
              <a:pPr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7232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13C0-51DA-4E7F-89E4-BB6CC6216295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13C0-51DA-4E7F-89E4-BB6CC6216295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986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7DBD6-244F-46D0-9378-FD6337076787}" type="slidenum">
              <a:rPr lang="ca-ES" smtClean="0"/>
              <a:pPr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09957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7DBD6-244F-46D0-9378-FD6337076787}" type="slidenum">
              <a:rPr lang="ca-ES" smtClean="0"/>
              <a:pPr/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72407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7DBD6-244F-46D0-9378-FD6337076787}" type="slidenum">
              <a:rPr lang="ca-ES" smtClean="0"/>
              <a:pPr/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46735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75DA-1B13-47FD-9B60-19C68E35B369}" type="datetime1">
              <a:rPr lang="ca-ES" smtClean="0"/>
              <a:t>27/1/2023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605A-D1E2-4A96-A2E9-703B08636CCA}" type="datetime1">
              <a:rPr lang="ca-ES" smtClean="0"/>
              <a:t>27/1/2023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25DE-8657-43A5-B9F1-4892806759A3}" type="datetime1">
              <a:rPr lang="ca-ES" smtClean="0"/>
              <a:t>27/1/2023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E980-C160-452C-A1AB-4217A0A2982E}" type="datetime1">
              <a:rPr lang="ca-ES" smtClean="0"/>
              <a:t>27/1/2023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B58F-558C-41A7-B7C8-3EC4097408C9}" type="datetime1">
              <a:rPr lang="ca-ES" smtClean="0"/>
              <a:t>27/1/2023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7C41-7676-4C23-B3E1-FEC8D42DB875}" type="datetime1">
              <a:rPr lang="ca-ES" smtClean="0"/>
              <a:t>27/1/2023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A1A3-D732-4A59-8AA3-5F8710D5EFA6}" type="datetime1">
              <a:rPr lang="ca-ES" smtClean="0"/>
              <a:t>27/1/2023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D757-B1A1-46DE-8EC0-856325E73FEA}" type="datetime1">
              <a:rPr lang="ca-ES" smtClean="0"/>
              <a:t>27/1/2023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DC2A-E256-4225-8D75-3BFB40416EC8}" type="datetime1">
              <a:rPr lang="ca-ES" smtClean="0"/>
              <a:t>27/1/2023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82A4-ECEE-4856-B7E2-352DB93955D9}" type="datetime1">
              <a:rPr lang="ca-ES" smtClean="0"/>
              <a:t>27/1/2023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5FB9-C21F-4C4D-9507-65D1C5F6447C}" type="datetime1">
              <a:rPr lang="ca-ES" smtClean="0"/>
              <a:t>27/1/2023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AC4FF-20AB-49EF-B968-5575B33FBFED}" type="datetime1">
              <a:rPr lang="ca-ES" smtClean="0"/>
              <a:t>27/1/2023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1C135-5762-43A9-B8F9-7A8C13F8ABA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11" Type="http://schemas.openxmlformats.org/officeDocument/2006/relationships/image" Target="../media/image3.png"/><Relationship Id="rId5" Type="http://schemas.openxmlformats.org/officeDocument/2006/relationships/image" Target="../media/image22.png"/><Relationship Id="rId10" Type="http://schemas.openxmlformats.org/officeDocument/2006/relationships/image" Target="../media/image13.jpg"/><Relationship Id="rId4" Type="http://schemas.openxmlformats.org/officeDocument/2006/relationships/image" Target="../media/image43.tiff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11" Type="http://schemas.openxmlformats.org/officeDocument/2006/relationships/image" Target="../media/image50.jpeg"/><Relationship Id="rId5" Type="http://schemas.openxmlformats.org/officeDocument/2006/relationships/image" Target="../media/image52.png"/><Relationship Id="rId10" Type="http://schemas.openxmlformats.org/officeDocument/2006/relationships/image" Target="../media/image49.png"/><Relationship Id="rId4" Type="http://schemas.openxmlformats.org/officeDocument/2006/relationships/image" Target="../media/image47.jpeg"/><Relationship Id="rId9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asaac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rasaac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arasaac.org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3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4.jpeg"/><Relationship Id="rId4" Type="http://schemas.openxmlformats.org/officeDocument/2006/relationships/image" Target="../media/image15.jpe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24.png"/><Relationship Id="rId5" Type="http://schemas.openxmlformats.org/officeDocument/2006/relationships/image" Target="../media/image20.jpeg"/><Relationship Id="rId1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19.jpeg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1.png"/><Relationship Id="rId3" Type="http://schemas.openxmlformats.org/officeDocument/2006/relationships/image" Target="../media/image2.png"/><Relationship Id="rId21" Type="http://schemas.openxmlformats.org/officeDocument/2006/relationships/image" Target="../media/image3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9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22.png"/><Relationship Id="rId10" Type="http://schemas.openxmlformats.org/officeDocument/2006/relationships/image" Target="../media/image34.png"/><Relationship Id="rId19" Type="http://schemas.openxmlformats.org/officeDocument/2006/relationships/image" Target="../media/image26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2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10" Type="http://schemas.openxmlformats.org/officeDocument/2006/relationships/image" Target="../media/image3.png"/><Relationship Id="rId4" Type="http://schemas.openxmlformats.org/officeDocument/2006/relationships/image" Target="../media/image43.tiff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50.jpeg"/><Relationship Id="rId4" Type="http://schemas.openxmlformats.org/officeDocument/2006/relationships/image" Target="../media/image49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E47AEC2-78E9-F51D-9FEB-83ABA8E046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47620"/>
            <a:ext cx="8136904" cy="541768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12" y="5373216"/>
            <a:ext cx="2234552" cy="86409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BF9C987-65C9-CBF6-030F-2EBC73CB1E42}"/>
              </a:ext>
            </a:extLst>
          </p:cNvPr>
          <p:cNvSpPr txBox="1"/>
          <p:nvPr/>
        </p:nvSpPr>
        <p:spPr>
          <a:xfrm>
            <a:off x="627386" y="5703639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0" i="0" cap="all" dirty="0">
                <a:solidFill>
                  <a:srgbClr val="000000"/>
                </a:solidFill>
                <a:effectLst/>
                <a:latin typeface="Auditori2020Bold"/>
              </a:rPr>
              <a:t>ASSAIG OBC‎</a:t>
            </a:r>
          </a:p>
          <a:p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3731E81-F797-F4D1-0F68-172343952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</a:t>
            </a:fld>
            <a:endParaRPr lang="ca-ES"/>
          </a:p>
        </p:txBody>
      </p:sp>
      <p:pic>
        <p:nvPicPr>
          <p:cNvPr id="7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17" y="836712"/>
            <a:ext cx="296782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395536" y="6093296"/>
            <a:ext cx="888641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ENTRO  EN SILENCI A LA SALA PER VEURE I ESCOLTAR L’ASSAIG DE L’OBC.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8C710C3-5345-4BC4-B686-1FB47324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10</a:t>
            </a:fld>
            <a:endParaRPr lang="ca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A7E6B1A-9A2C-00F1-D516-DAF5CCE1F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632" y="5467900"/>
            <a:ext cx="900000" cy="900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08229D9-8511-101C-22C4-C132655581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322" y="5569882"/>
            <a:ext cx="811446" cy="81144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346F37F-22D9-6624-EDBF-13456DC07F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769" y="5445224"/>
            <a:ext cx="1619199" cy="88480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0B359E4-35B4-D982-F9F4-7F08B823C5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504620"/>
            <a:ext cx="816209" cy="81620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CC8EB5D-4C9C-F112-8989-EB5D827514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730" y="5569882"/>
            <a:ext cx="739438" cy="73943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3765A96-9B6F-99D6-9404-C851F3F9916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r="4622"/>
          <a:stretch/>
        </p:blipFill>
        <p:spPr>
          <a:xfrm>
            <a:off x="6156176" y="5447600"/>
            <a:ext cx="2133600" cy="86172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A44E48F-E5B5-976F-BA2C-2835CCA518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99616"/>
            <a:ext cx="7344815" cy="4013560"/>
          </a:xfrm>
          <a:prstGeom prst="rect">
            <a:avLst/>
          </a:prstGeom>
        </p:spPr>
      </p:pic>
      <p:pic>
        <p:nvPicPr>
          <p:cNvPr id="14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95409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970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0" y="6093296"/>
            <a:ext cx="9281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SURTO DE LA SALA, SEC A LES ESCALES I FAIG PREGUNTES A LA PERSONA DE L’AUDITORI.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8C710C3-5345-4BC4-B686-1FB47324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11</a:t>
            </a:fld>
            <a:endParaRPr lang="ca-ES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9A5D3C0-2474-A521-D940-A168A6CF33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145" y="803833"/>
            <a:ext cx="5757167" cy="431787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3DECFD5-1F73-AB0D-DB3C-BD2AB6EFC4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397151"/>
            <a:ext cx="908973" cy="90897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8AA1418-3904-8173-2B8C-E49A4AED07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373216"/>
            <a:ext cx="1619199" cy="88480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AA749CB-FD39-D08E-9EEA-2053412640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6639" y="5395418"/>
            <a:ext cx="957249" cy="95724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EE32523C-AD49-0AE9-F6DF-3FF59074A1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742" y="5373216"/>
            <a:ext cx="957250" cy="95725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42A84914-370D-B1FE-490F-BF3A6DBC197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742" y="5259934"/>
            <a:ext cx="1193402" cy="119340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BC3AEFF6-7CAA-CAFD-569D-026D55A37F3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7" r="50000"/>
          <a:stretch/>
        </p:blipFill>
        <p:spPr>
          <a:xfrm>
            <a:off x="6804248" y="5373216"/>
            <a:ext cx="288032" cy="1015873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413501E1-52D0-2FD4-303E-9835A8CBAE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531" y="5373216"/>
            <a:ext cx="1405949" cy="936104"/>
          </a:xfrm>
          <a:prstGeom prst="rect">
            <a:avLst/>
          </a:prstGeom>
        </p:spPr>
      </p:pic>
      <p:pic>
        <p:nvPicPr>
          <p:cNvPr id="20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8354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333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395536" y="1556792"/>
            <a:ext cx="8352928" cy="2368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2600" dirty="0">
                <a:latin typeface="Arial" pitchFamily="34" charset="0"/>
                <a:cs typeface="Arial" pitchFamily="34" charset="0"/>
              </a:rPr>
              <a:t>AQUESTA GUIA HA ESTAT CREADA  PER</a:t>
            </a:r>
          </a:p>
          <a:p>
            <a:pPr>
              <a:lnSpc>
                <a:spcPct val="200000"/>
              </a:lnSpc>
            </a:pPr>
            <a:endParaRPr lang="es-ES" sz="2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s-ES" sz="2600" dirty="0">
                <a:latin typeface="Arial" pitchFamily="34" charset="0"/>
                <a:cs typeface="Arial" pitchFamily="34" charset="0"/>
              </a:rPr>
              <a:t>                                    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1EC9655-B3D7-4533-A343-50278A1C6B60}"/>
              </a:ext>
            </a:extLst>
          </p:cNvPr>
          <p:cNvSpPr/>
          <p:nvPr/>
        </p:nvSpPr>
        <p:spPr>
          <a:xfrm>
            <a:off x="899592" y="980728"/>
            <a:ext cx="7416824" cy="48965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75FCE41-1B70-454A-8FAD-05FD2F77DA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36912"/>
            <a:ext cx="6192688" cy="239469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4DDC84E-A335-4528-8185-0AD95C44B8C1}"/>
              </a:ext>
            </a:extLst>
          </p:cNvPr>
          <p:cNvSpPr txBox="1"/>
          <p:nvPr/>
        </p:nvSpPr>
        <p:spPr>
          <a:xfrm>
            <a:off x="899592" y="6021288"/>
            <a:ext cx="7488832" cy="6001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ca-ES" sz="11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Els símbols pictogràfics utilitzats són propietat del Govern d’Aragó i han sigut creats per Sergio </a:t>
            </a:r>
            <a:r>
              <a:rPr lang="ca-ES" sz="11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Palao</a:t>
            </a:r>
            <a:r>
              <a:rPr lang="ca-ES" sz="11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ARASAAC (</a:t>
            </a:r>
            <a:r>
              <a:rPr lang="ca-ES" sz="1100" b="1" i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http://arasaac.org</a:t>
            </a:r>
            <a:r>
              <a:rPr lang="ca-ES" sz="11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que els distribueix sota llicència </a:t>
            </a:r>
            <a:r>
              <a:rPr lang="ca-ES" sz="11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Creative</a:t>
            </a:r>
            <a:r>
              <a:rPr lang="ca-ES" sz="11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1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Commons</a:t>
            </a:r>
            <a:r>
              <a:rPr lang="ca-ES" sz="11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(BY-NC-SA). Autor: CRAB Fundació i Aprenem autisme.</a:t>
            </a:r>
            <a:endParaRPr lang="es-ES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DC21E82-1024-162F-774A-E7FE2AB9D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12</a:t>
            </a:fld>
            <a:endParaRPr lang="ca-E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9959" y="980728"/>
            <a:ext cx="7221426" cy="75178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3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Informació general</a:t>
            </a:r>
            <a:endParaRPr lang="ca-ES" sz="3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824584" y="1916832"/>
            <a:ext cx="7206802" cy="437607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ca-ES" sz="1800" dirty="0">
                <a:latin typeface="Arial" pitchFamily="34" charset="0"/>
                <a:cs typeface="Arial" pitchFamily="34" charset="0"/>
              </a:rPr>
              <a:t>En aquest dossier trobareu la informació referent al concert que heu vingut a veure.</a:t>
            </a:r>
          </a:p>
          <a:p>
            <a:pPr>
              <a:lnSpc>
                <a:spcPct val="130000"/>
              </a:lnSpc>
            </a:pPr>
            <a:r>
              <a:rPr lang="ca-ES" dirty="0">
                <a:latin typeface="Arial" pitchFamily="34" charset="0"/>
                <a:cs typeface="Arial" pitchFamily="34" charset="0"/>
              </a:rPr>
              <a:t>El material que conté la guia està creat com a anticipació per facilitar el seguiment del concert.</a:t>
            </a:r>
            <a:endParaRPr lang="ca-ES" sz="1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ca-ES" dirty="0">
                <a:latin typeface="Arial" pitchFamily="34" charset="0"/>
                <a:cs typeface="Arial" pitchFamily="34" charset="0"/>
              </a:rPr>
              <a:t>Tingueu en compte que la sessió a la qual assistireu és familiar o escolar, a la sala hi haurà soroll ambient a causa de l’afluència de molts infants.</a:t>
            </a:r>
          </a:p>
          <a:p>
            <a:pPr>
              <a:lnSpc>
                <a:spcPct val="130000"/>
              </a:lnSpc>
            </a:pPr>
            <a:r>
              <a:rPr lang="ca-ES" sz="1800" dirty="0">
                <a:latin typeface="Arial" pitchFamily="34" charset="0"/>
                <a:cs typeface="Arial" pitchFamily="34" charset="0"/>
              </a:rPr>
              <a:t>Hi ha alguns moments en els quals un focus de llum forta enfoca cap al públic, al principi del concert i a la sisena cançó.</a:t>
            </a:r>
          </a:p>
          <a:p>
            <a:pPr>
              <a:lnSpc>
                <a:spcPct val="130000"/>
              </a:lnSpc>
            </a:pPr>
            <a:endParaRPr lang="ca-E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ca-ES" dirty="0">
                <a:latin typeface="Arial" pitchFamily="34" charset="0"/>
                <a:cs typeface="Arial" pitchFamily="34" charset="0"/>
              </a:rPr>
              <a:t>Per conèixer l’Auditori per dins i ubicar-vos podeu consultar el dossier d’accés general. </a:t>
            </a:r>
            <a:endParaRPr lang="ca-E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F5CF1A-155E-49A9-8A14-7D68077C18D6}"/>
              </a:ext>
            </a:extLst>
          </p:cNvPr>
          <p:cNvSpPr txBox="1"/>
          <p:nvPr/>
        </p:nvSpPr>
        <p:spPr>
          <a:xfrm>
            <a:off x="809959" y="6372038"/>
            <a:ext cx="722142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Els símbols pictogràfics utilitzats són propietat del Govern d’Aragó i han sigut creats per Sergio </a:t>
            </a:r>
            <a:r>
              <a:rPr lang="ca-ES" sz="9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Palao</a:t>
            </a:r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ARASAAC (</a:t>
            </a:r>
            <a:r>
              <a:rPr lang="ca-ES" sz="900" b="1" i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http://arasaac.org</a:t>
            </a:r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que els distribueix sota llicència </a:t>
            </a:r>
            <a:r>
              <a:rPr lang="ca-ES" sz="9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Creative</a:t>
            </a:r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9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Commons</a:t>
            </a:r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(BY-NC-SA). Autor: CRAB Fundació i Aprenem autisme.</a:t>
            </a:r>
            <a:endParaRPr lang="es-ES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8AE29EF-6B99-43C0-ACF4-5258EA3BA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EAAFF39-24D5-3A09-1B2A-75E4AB504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2</a:t>
            </a:fld>
            <a:endParaRPr lang="ca-ES"/>
          </a:p>
        </p:txBody>
      </p:sp>
      <p:pic>
        <p:nvPicPr>
          <p:cNvPr id="10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9493"/>
            <a:ext cx="2106104" cy="61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091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9959" y="836712"/>
            <a:ext cx="7221426" cy="75178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3400" b="1" dirty="0">
                <a:latin typeface="Verdana" pitchFamily="34" charset="0"/>
                <a:ea typeface="Verdana" pitchFamily="34" charset="0"/>
              </a:rPr>
              <a:t>Mapa sala 1: Pau Casals</a:t>
            </a:r>
            <a:endParaRPr lang="ca-ES" sz="3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F5CF1A-155E-49A9-8A14-7D68077C18D6}"/>
              </a:ext>
            </a:extLst>
          </p:cNvPr>
          <p:cNvSpPr txBox="1"/>
          <p:nvPr/>
        </p:nvSpPr>
        <p:spPr>
          <a:xfrm>
            <a:off x="809959" y="6444046"/>
            <a:ext cx="722142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Els símbols pictogràfics utilitzats són propietat del Govern d’Aragó i han sigut creats per Sergio </a:t>
            </a:r>
            <a:r>
              <a:rPr lang="ca-ES" sz="9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Palao</a:t>
            </a:r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ARASAAC (</a:t>
            </a:r>
            <a:r>
              <a:rPr lang="ca-ES" sz="900" b="1" i="1" u="sng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http://arasaac.org</a:t>
            </a:r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que els distribueix sota llicència </a:t>
            </a:r>
            <a:r>
              <a:rPr lang="ca-ES" sz="9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Creative</a:t>
            </a:r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900" b="1" i="1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Commons</a:t>
            </a:r>
            <a:r>
              <a:rPr lang="ca-ES" sz="900" b="1" i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(BY-NC-SA). Autor: CRAB Fundació i Aprenem autisme.</a:t>
            </a:r>
            <a:endParaRPr lang="es-ES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8AE29EF-6B99-43C0-ACF4-5258EA3BA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EAAFF39-24D5-3A09-1B2A-75E4AB504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3</a:t>
            </a:fld>
            <a:endParaRPr lang="ca-E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63F2196-4A4B-5991-E238-C5224E62F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519" y="1894219"/>
            <a:ext cx="5049521" cy="432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7DB7501-0B04-1243-0199-02B8B8A88BCE}"/>
              </a:ext>
            </a:extLst>
          </p:cNvPr>
          <p:cNvSpPr txBox="1"/>
          <p:nvPr/>
        </p:nvSpPr>
        <p:spPr>
          <a:xfrm>
            <a:off x="3582303" y="1711841"/>
            <a:ext cx="1349737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GUARDA-ROBA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8212E08-5E4C-849A-94AC-258B912F96DB}"/>
              </a:ext>
            </a:extLst>
          </p:cNvPr>
          <p:cNvSpPr txBox="1"/>
          <p:nvPr/>
        </p:nvSpPr>
        <p:spPr>
          <a:xfrm>
            <a:off x="3654311" y="6140881"/>
            <a:ext cx="1349737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GUARDA-ROBA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6455252-1B63-44DA-C8E9-CDBC9759735A}"/>
              </a:ext>
            </a:extLst>
          </p:cNvPr>
          <p:cNvSpPr txBox="1"/>
          <p:nvPr/>
        </p:nvSpPr>
        <p:spPr>
          <a:xfrm>
            <a:off x="5450912" y="1705805"/>
            <a:ext cx="92128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LAVABOS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95D3EF5-827C-398A-1F9B-1CD18D1FC2E5}"/>
              </a:ext>
            </a:extLst>
          </p:cNvPr>
          <p:cNvSpPr txBox="1"/>
          <p:nvPr/>
        </p:nvSpPr>
        <p:spPr>
          <a:xfrm>
            <a:off x="5581438" y="6104329"/>
            <a:ext cx="92128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LAVABOS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47C7894D-10E5-EB72-6E1D-27118459A6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872" y="1630908"/>
            <a:ext cx="372216" cy="37221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D6655A6-0E8A-111A-DEA1-88E94DAE4F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348" y="6070828"/>
            <a:ext cx="372216" cy="37221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1AB4B981-86CA-6018-084E-D454CBA91D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635667"/>
            <a:ext cx="369330" cy="36933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BDFFF903-C5E6-E4E8-2672-D9D2523645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073714"/>
            <a:ext cx="369330" cy="369330"/>
          </a:xfrm>
          <a:prstGeom prst="rect">
            <a:avLst/>
          </a:prstGeom>
        </p:spPr>
      </p:pic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9919526D-FEA4-AA58-1CC6-4330243594C2}"/>
              </a:ext>
            </a:extLst>
          </p:cNvPr>
          <p:cNvCxnSpPr/>
          <p:nvPr/>
        </p:nvCxnSpPr>
        <p:spPr>
          <a:xfrm>
            <a:off x="1233143" y="2681104"/>
            <a:ext cx="1008112" cy="504056"/>
          </a:xfrm>
          <a:prstGeom prst="straightConnector1">
            <a:avLst/>
          </a:prstGeom>
          <a:ln w="3175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88199BDF-3458-C84C-F8FD-6571D31D7964}"/>
              </a:ext>
            </a:extLst>
          </p:cNvPr>
          <p:cNvCxnSpPr/>
          <p:nvPr/>
        </p:nvCxnSpPr>
        <p:spPr>
          <a:xfrm flipV="1">
            <a:off x="1257635" y="4755243"/>
            <a:ext cx="983620" cy="576064"/>
          </a:xfrm>
          <a:prstGeom prst="straightConnector1">
            <a:avLst/>
          </a:prstGeom>
          <a:ln w="3175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3293DE6-C2C3-1537-D95E-FA5066FA9F2B}"/>
              </a:ext>
            </a:extLst>
          </p:cNvPr>
          <p:cNvSpPr txBox="1"/>
          <p:nvPr/>
        </p:nvSpPr>
        <p:spPr>
          <a:xfrm>
            <a:off x="490527" y="2538501"/>
            <a:ext cx="744573" cy="2848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ACCÉS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F76A739-5F6F-29E1-7028-F1750A36ED0B}"/>
              </a:ext>
            </a:extLst>
          </p:cNvPr>
          <p:cNvSpPr txBox="1"/>
          <p:nvPr/>
        </p:nvSpPr>
        <p:spPr>
          <a:xfrm>
            <a:off x="533065" y="5204572"/>
            <a:ext cx="744573" cy="2848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ACCÉS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B072D476-90FC-4180-5499-9E0C664353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10" y="5588238"/>
            <a:ext cx="441434" cy="441434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D8908636-E42C-B54D-3C64-B6F7AF84811A}"/>
              </a:ext>
            </a:extLst>
          </p:cNvPr>
          <p:cNvSpPr txBox="1"/>
          <p:nvPr/>
        </p:nvSpPr>
        <p:spPr>
          <a:xfrm>
            <a:off x="382951" y="6089557"/>
            <a:ext cx="144682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ÀREA RELAXADA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1665434-10B3-CF96-8C75-B9768EEEDF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34" y="1628800"/>
            <a:ext cx="369330" cy="36933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5027618-A80B-2A59-FE59-DD5D6B09A3A3}"/>
              </a:ext>
            </a:extLst>
          </p:cNvPr>
          <p:cNvSpPr txBox="1"/>
          <p:nvPr/>
        </p:nvSpPr>
        <p:spPr>
          <a:xfrm>
            <a:off x="1660201" y="1705805"/>
            <a:ext cx="1111599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CAFETERIA</a:t>
            </a:r>
          </a:p>
        </p:txBody>
      </p:sp>
      <p:pic>
        <p:nvPicPr>
          <p:cNvPr id="27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997" y="0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4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601216" y="6089118"/>
            <a:ext cx="80032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              AVUI  VAIG   A L’AUDITORI  A VEURE L’ASSAIG DE L’OBC.‎</a:t>
            </a:r>
          </a:p>
        </p:txBody>
      </p:sp>
      <p:pic>
        <p:nvPicPr>
          <p:cNvPr id="9" name="Picture 13" descr="http://www.arasaac.org/classes/img/thumbnail.php?i=c2l6ZT0zMDAmcnV0YT0uLi8uLi9yZXBvc2l0b3Jpby9vcmlnaW5hbGVzLzI0ODE5LnBuZw==">
            <a:extLst>
              <a:ext uri="{FF2B5EF4-FFF2-40B4-BE49-F238E27FC236}">
                <a16:creationId xmlns:a16="http://schemas.microsoft.com/office/drawing/2014/main" id="{354D417E-4977-4A6E-BDA7-663E9FC55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5517232"/>
            <a:ext cx="720080" cy="720080"/>
          </a:xfrm>
          <a:prstGeom prst="rect">
            <a:avLst/>
          </a:prstGeom>
          <a:noFill/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8A3D137-8FC0-E13E-9C0A-523B3FD153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062" y="5424354"/>
            <a:ext cx="1281898" cy="85350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EF3E8E3-B181-DD69-EC1E-C409316B3B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517232"/>
            <a:ext cx="720080" cy="720080"/>
          </a:xfrm>
          <a:prstGeom prst="rect">
            <a:avLst/>
          </a:prstGeom>
        </p:spPr>
      </p:pic>
      <p:pic>
        <p:nvPicPr>
          <p:cNvPr id="11" name="Picture 12" descr="http://www.arasaac.org/classes/img/thumbnail.php?i=c2l6ZT0zMDAmcnV0YT0uLi8uLi9yZXBvc2l0b3Jpby9vcmlnaW5hbGVzLzY1NjQucG5n">
            <a:extLst>
              <a:ext uri="{FF2B5EF4-FFF2-40B4-BE49-F238E27FC236}">
                <a16:creationId xmlns:a16="http://schemas.microsoft.com/office/drawing/2014/main" id="{33754EB4-0243-4A73-9EEA-EF2C36B62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t="5847" b="8559"/>
          <a:stretch>
            <a:fillRect/>
          </a:stretch>
        </p:blipFill>
        <p:spPr bwMode="auto">
          <a:xfrm>
            <a:off x="4306785" y="5606895"/>
            <a:ext cx="841279" cy="720082"/>
          </a:xfrm>
          <a:prstGeom prst="rect">
            <a:avLst/>
          </a:prstGeom>
          <a:noFill/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66796F6-91D4-8243-72AE-AE75647E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4</a:t>
            </a:fld>
            <a:endParaRPr lang="ca-ES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C031FF4-E0BC-18CB-426C-4DB4835BC8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99616"/>
            <a:ext cx="7344815" cy="401356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6A47EBC-0305-E0A6-E031-AB2C79BFD6F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r="4622"/>
          <a:stretch/>
        </p:blipFill>
        <p:spPr>
          <a:xfrm>
            <a:off x="5246712" y="5431852"/>
            <a:ext cx="2133600" cy="861720"/>
          </a:xfrm>
          <a:prstGeom prst="rect">
            <a:avLst/>
          </a:prstGeom>
        </p:spPr>
      </p:pic>
      <p:pic>
        <p:nvPicPr>
          <p:cNvPr id="16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00" y="56236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416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0" y="6053807"/>
            <a:ext cx="88924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  L’OBC ÉS L’ORQUESTRA SIMFÒNICA DE BARCELONA I NACIONAL DE CATALUNYA.‎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66796F6-91D4-8243-72AE-AE75647E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5</a:t>
            </a:fld>
            <a:endParaRPr lang="ca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E1696CD-1E71-7314-44B3-B1719B90F1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r="1963"/>
          <a:stretch/>
        </p:blipFill>
        <p:spPr>
          <a:xfrm>
            <a:off x="179512" y="1412776"/>
            <a:ext cx="8784976" cy="338075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1812981-52C2-F407-FAB9-5A523B0002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r="4622"/>
          <a:stretch/>
        </p:blipFill>
        <p:spPr>
          <a:xfrm>
            <a:off x="278160" y="5373216"/>
            <a:ext cx="2133600" cy="8617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1418212-2B40-A5F8-3C72-DA59EA06AD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357167"/>
            <a:ext cx="893817" cy="89381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E73B3BD-2635-C504-C9E4-96B6EB5807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275" y="5343495"/>
            <a:ext cx="893817" cy="89381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1E0C796-5D6E-FFB2-E051-4735A08736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035" y="5419377"/>
            <a:ext cx="815559" cy="815559"/>
          </a:xfrm>
          <a:prstGeom prst="rect">
            <a:avLst/>
          </a:prstGeom>
        </p:spPr>
      </p:pic>
      <p:pic>
        <p:nvPicPr>
          <p:cNvPr id="13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594" y="123029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988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47016" y="1052736"/>
            <a:ext cx="7397391" cy="936104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ca-ES" sz="3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INFORMACIÓ DEL CONCERT</a:t>
            </a:r>
            <a:endParaRPr lang="ca-ES" sz="3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8AE29EF-6B99-43C0-ACF4-5258EA3BA7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B32A79CA-49FE-43E4-B34D-58F1F73E11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59996"/>
              </p:ext>
            </p:extLst>
          </p:nvPr>
        </p:nvGraphicFramePr>
        <p:xfrm>
          <a:off x="847017" y="2206079"/>
          <a:ext cx="7397390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3650">
                  <a:extLst>
                    <a:ext uri="{9D8B030D-6E8A-4147-A177-3AD203B41FA5}">
                      <a16:colId xmlns:a16="http://schemas.microsoft.com/office/drawing/2014/main" val="1835591473"/>
                    </a:ext>
                  </a:extLst>
                </a:gridCol>
                <a:gridCol w="4883740">
                  <a:extLst>
                    <a:ext uri="{9D8B030D-6E8A-4147-A177-3AD203B41FA5}">
                      <a16:colId xmlns:a16="http://schemas.microsoft.com/office/drawing/2014/main" val="828278278"/>
                    </a:ext>
                  </a:extLst>
                </a:gridCol>
              </a:tblGrid>
              <a:tr h="7973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aseline="0" dirty="0">
                          <a:latin typeface="Arial" pitchFamily="34" charset="0"/>
                          <a:cs typeface="Arial" pitchFamily="34" charset="0"/>
                        </a:rPr>
                        <a:t>CONCERT DE MÚSICA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0" dirty="0"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DIFERENTS MÚSICS A L’ESCENARI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76777"/>
                  </a:ext>
                </a:extLst>
              </a:tr>
              <a:tr h="7973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1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1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1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1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  <a:t>DURACIÓ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  <a:t> 60</a:t>
                      </a:r>
                      <a:r>
                        <a:rPr lang="es-ES" sz="16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  <a:t>MINUTS</a:t>
                      </a:r>
                      <a:endParaRPr lang="es-ES" sz="1600" b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966413"/>
                  </a:ext>
                </a:extLst>
              </a:tr>
              <a:tr h="7973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baseline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baseline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baseline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dirty="0"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JO</a:t>
                      </a: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b="0" dirty="0"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ESCOLTO  I   MIRO  </a:t>
                      </a:r>
                      <a:r>
                        <a:rPr lang="es-ES" sz="1600" b="0" baseline="0" dirty="0"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 EN SILENCI</a:t>
                      </a:r>
                      <a:endParaRPr lang="es-ES" sz="1600" b="0" dirty="0"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6389204"/>
                  </a:ext>
                </a:extLst>
              </a:tr>
            </a:tbl>
          </a:graphicData>
        </a:graphic>
      </p:graphicFrame>
      <p:pic>
        <p:nvPicPr>
          <p:cNvPr id="13" name="Picture 4" descr="http://www.arasaac.org/classes/img/thumbnail.php?i=c2l6ZT0zMDAmcnV0YT0uLi8uLi9yZXBvc2l0b3Jpby9vcmlnaW5hbGVzLzI1NDkucG5n">
            <a:extLst>
              <a:ext uri="{FF2B5EF4-FFF2-40B4-BE49-F238E27FC236}">
                <a16:creationId xmlns:a16="http://schemas.microsoft.com/office/drawing/2014/main" id="{97952E56-1CC6-4FC0-A443-EB4F1209F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7054" t="12999" r="7945" b="14501"/>
          <a:stretch>
            <a:fillRect/>
          </a:stretch>
        </p:blipFill>
        <p:spPr bwMode="auto">
          <a:xfrm>
            <a:off x="1691680" y="3714222"/>
            <a:ext cx="847526" cy="722890"/>
          </a:xfrm>
          <a:prstGeom prst="rect">
            <a:avLst/>
          </a:prstGeom>
          <a:noFill/>
        </p:spPr>
      </p:pic>
      <p:pic>
        <p:nvPicPr>
          <p:cNvPr id="17" name="Picture 10" descr="http://www.arasaac.org/classes/img/thumbnail.php?i=c2l6ZT0zMDAmcnV0YT0uLi8uLi9yZXBvc2l0b3Jpby9vcmlnaW5hbGVzLzY1NzIucG5n">
            <a:extLst>
              <a:ext uri="{FF2B5EF4-FFF2-40B4-BE49-F238E27FC236}">
                <a16:creationId xmlns:a16="http://schemas.microsoft.com/office/drawing/2014/main" id="{D22D5058-F747-407B-8CE2-C0A447ADE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5013176"/>
            <a:ext cx="720081" cy="720081"/>
          </a:xfrm>
          <a:prstGeom prst="rect">
            <a:avLst/>
          </a:prstGeom>
          <a:noFill/>
        </p:spPr>
      </p:pic>
      <p:pic>
        <p:nvPicPr>
          <p:cNvPr id="18" name="Picture 12" descr="http://www.arasaac.org/classes/img/thumbnail.php?i=c2l6ZT0zMDAmcnV0YT0uLi8uLi9yZXBvc2l0b3Jpby9vcmlnaW5hbGVzLzY1NjQucG5n">
            <a:extLst>
              <a:ext uri="{FF2B5EF4-FFF2-40B4-BE49-F238E27FC236}">
                <a16:creationId xmlns:a16="http://schemas.microsoft.com/office/drawing/2014/main" id="{6CA06400-EE2E-459D-A1D8-B28B34692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t="5847" b="8559"/>
          <a:stretch>
            <a:fillRect/>
          </a:stretch>
        </p:blipFill>
        <p:spPr bwMode="auto">
          <a:xfrm>
            <a:off x="4594817" y="5013176"/>
            <a:ext cx="841279" cy="720082"/>
          </a:xfrm>
          <a:prstGeom prst="rect">
            <a:avLst/>
          </a:prstGeom>
          <a:noFill/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3428C9C-6BC6-08C8-6797-331292A2D9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18" y="1203560"/>
            <a:ext cx="669262" cy="66926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03BA876-58BF-6A39-473A-340D3FFBF8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013176"/>
            <a:ext cx="811446" cy="81144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CB172C4-85F0-48D6-58CD-2B436A62DC8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420888"/>
            <a:ext cx="778981" cy="778981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B7B3582-DC91-2411-55F3-DB5D790BE05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50" y="2285367"/>
            <a:ext cx="893817" cy="89381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615FA23-D48E-E0FC-B32E-F4D8399647F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48880"/>
            <a:ext cx="841279" cy="84127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CB57203C-FC70-87F9-E737-A1B96508CDB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972928"/>
            <a:ext cx="893817" cy="893817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B8A2E5D-F10A-CB46-35F7-9434AE3D6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6</a:t>
            </a:fld>
            <a:endParaRPr lang="ca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31F27B5-46E0-1B05-450B-A86834C72C8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58" y="2276872"/>
            <a:ext cx="893818" cy="89381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2B84759-3783-7832-C8D8-E6846CCE3DC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615303"/>
            <a:ext cx="893817" cy="893817"/>
          </a:xfrm>
          <a:prstGeom prst="rect">
            <a:avLst/>
          </a:prstGeom>
        </p:spPr>
      </p:pic>
      <p:pic>
        <p:nvPicPr>
          <p:cNvPr id="19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8354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543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9959" y="1052736"/>
            <a:ext cx="7221426" cy="667817"/>
          </a:xfrm>
          <a:ln w="317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ca-ES" sz="3000" b="1" dirty="0">
                <a:latin typeface="Verdana" pitchFamily="34" charset="0"/>
                <a:ea typeface="Verdana" pitchFamily="34" charset="0"/>
              </a:rPr>
              <a:t>NORMES AUDITORI</a:t>
            </a:r>
            <a:endParaRPr lang="ca-ES" sz="3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8AE29EF-6B99-43C0-ACF4-5258EA3BA7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CE0B4AB-0D49-6FCA-70B0-B0F13E6FE120}"/>
              </a:ext>
            </a:extLst>
          </p:cNvPr>
          <p:cNvSpPr txBox="1"/>
          <p:nvPr/>
        </p:nvSpPr>
        <p:spPr>
          <a:xfrm>
            <a:off x="809959" y="1916832"/>
            <a:ext cx="7221426" cy="4515339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DINS DE L’AUDITORI VAIG CAMINANT.</a:t>
            </a:r>
          </a:p>
          <a:p>
            <a:pPr>
              <a:lnSpc>
                <a:spcPct val="200000"/>
              </a:lnSpc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ELS ULLS OBERTS PER VEURE TOT EL CONCERT.</a:t>
            </a:r>
          </a:p>
          <a:p>
            <a:pPr>
              <a:lnSpc>
                <a:spcPct val="200000"/>
              </a:lnSpc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LES ORELLES ATENTES PER ESCOLTAR BÉ.</a:t>
            </a:r>
          </a:p>
          <a:p>
            <a:pPr>
              <a:lnSpc>
                <a:spcPct val="200000"/>
              </a:lnSpc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BOCA PETITA  EN SILENCI O PARLO FLUIXET.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C242EE63-312E-009C-6E0A-8B980B5511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068960"/>
            <a:ext cx="816209" cy="816209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F8C878A-CE57-F78B-719B-7858EA6BC0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49" y="3068960"/>
            <a:ext cx="816210" cy="81621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59DCB593-A88C-635D-9791-63CD737DC8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12976"/>
            <a:ext cx="623950" cy="62395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4EDFA695-1D0A-9DC9-F9D6-C9AE59D933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21" y="4293096"/>
            <a:ext cx="592215" cy="592215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CCFB5E47-0978-88CD-D78A-1BCF8CDD7B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149080"/>
            <a:ext cx="816210" cy="81621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32BAD937-D43D-387A-897E-762BD36985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173202"/>
            <a:ext cx="767966" cy="767966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80D55119-9923-1102-E30A-17132729883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45224"/>
            <a:ext cx="582315" cy="582315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92DAB695-6558-EA95-4F14-0682EF05239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301208"/>
            <a:ext cx="870346" cy="870346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15830B43-57FD-4640-5DEA-0FA66C91AF6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756" y="5157192"/>
            <a:ext cx="953324" cy="953324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A1EA3D92-1AB0-39C5-44F8-FC451F68263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604" y="5445224"/>
            <a:ext cx="659556" cy="659556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53B71E5A-6267-1FFA-2F22-052FA11A3AD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24744"/>
            <a:ext cx="576064" cy="576064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0F2FFC3D-1DB6-563D-13A4-7F529754D3C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281850"/>
            <a:ext cx="811446" cy="81144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EE0E313-E449-2A1D-F68A-FA0C105EA42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41" y="1916832"/>
            <a:ext cx="870347" cy="870347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88E6F982-1490-C287-03BD-6E9BCE26D3C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003235"/>
            <a:ext cx="1152128" cy="767106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F188209E-D482-476C-A266-6A3E47F9AF6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20" y="1975056"/>
            <a:ext cx="877880" cy="877880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FAB0E48-4793-F666-AA55-B5FA6F03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7</a:t>
            </a:fld>
            <a:endParaRPr lang="ca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EACE3E3-9090-585C-54DA-FDB3BE5DA9E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74" y="3044838"/>
            <a:ext cx="816210" cy="81621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F9DA63A-27B1-F1C6-CEEC-173B49C434E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712" y="4221088"/>
            <a:ext cx="739438" cy="739438"/>
          </a:xfrm>
          <a:prstGeom prst="rect">
            <a:avLst/>
          </a:prstGeom>
        </p:spPr>
      </p:pic>
      <p:pic>
        <p:nvPicPr>
          <p:cNvPr id="24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8354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144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108520" y="6141366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ENTRO A LA ZONA DE LA SALA PAU CASALS I M’ASSEC A LES ESCALES DEL FOYER.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8C710C3-5345-4BC4-B686-1FB47324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8</a:t>
            </a:fld>
            <a:endParaRPr lang="ca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3935AE0-9690-FC42-BAE3-135E2214B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632" y="5467900"/>
            <a:ext cx="900000" cy="900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A7798E9-8556-391A-066C-75949DF316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5395418"/>
            <a:ext cx="957249" cy="95724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9B12D27-1CCD-12C5-3E8C-17E5B4AFD0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0" b="7316"/>
          <a:stretch/>
        </p:blipFill>
        <p:spPr>
          <a:xfrm>
            <a:off x="2051719" y="5304585"/>
            <a:ext cx="1800201" cy="114875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7BD40CA-D6AE-0A50-E647-7B1D05DB7A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325710"/>
            <a:ext cx="1584176" cy="105611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DDDCC32-DC72-F2B8-62DE-E41F970F61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145" y="803833"/>
            <a:ext cx="5757167" cy="431787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892C7E8-79B6-B1B7-93B1-A1830048CA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373216"/>
            <a:ext cx="957250" cy="957250"/>
          </a:xfrm>
          <a:prstGeom prst="rect">
            <a:avLst/>
          </a:prstGeom>
        </p:spPr>
      </p:pic>
      <p:pic>
        <p:nvPicPr>
          <p:cNvPr id="14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8354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038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479D27-0117-439C-B6E5-63A5E014A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101081"/>
            <a:ext cx="1529916" cy="5916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FFCA32-D276-424A-9C57-85DD5DA1CE93}"/>
              </a:ext>
            </a:extLst>
          </p:cNvPr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9A73776-A420-48C7-B610-E2FB3695E4D6}"/>
              </a:ext>
            </a:extLst>
          </p:cNvPr>
          <p:cNvSpPr txBox="1"/>
          <p:nvPr/>
        </p:nvSpPr>
        <p:spPr>
          <a:xfrm>
            <a:off x="971600" y="6141366"/>
            <a:ext cx="71287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UNA PERSONA DE L’AUDITORI FA UNA EXPLICACIÓ SOBRE L’OBC.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8C710C3-5345-4BC4-B686-1FB47324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C135-5762-43A9-B8F9-7A8C13F8ABAC}" type="slidenum">
              <a:rPr lang="ca-ES" smtClean="0"/>
              <a:pPr/>
              <a:t>9</a:t>
            </a:fld>
            <a:endParaRPr lang="ca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F1C8640-B2F8-F192-BC64-162F67E200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7" r="50000"/>
          <a:stretch/>
        </p:blipFill>
        <p:spPr>
          <a:xfrm>
            <a:off x="1736558" y="5373216"/>
            <a:ext cx="288032" cy="101587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DB111C8-D6E6-736A-20DA-6830CE4E2F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445224"/>
            <a:ext cx="1405949" cy="93610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0E5E21C-13CA-77E6-55DA-B8C40BEEF9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301208"/>
            <a:ext cx="1193403" cy="119340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D1B65F4-FA04-AB7D-705B-E5B86D612E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r="4622"/>
          <a:stretch/>
        </p:blipFill>
        <p:spPr>
          <a:xfrm>
            <a:off x="5796136" y="5447600"/>
            <a:ext cx="2133600" cy="86172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A90074E-863F-EE00-68B1-691B6E4AA18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r="1963"/>
          <a:stretch/>
        </p:blipFill>
        <p:spPr>
          <a:xfrm>
            <a:off x="179512" y="1412776"/>
            <a:ext cx="8784976" cy="3380756"/>
          </a:xfrm>
          <a:prstGeom prst="rect">
            <a:avLst/>
          </a:prstGeom>
        </p:spPr>
      </p:pic>
      <p:pic>
        <p:nvPicPr>
          <p:cNvPr id="12" name="Picture 4" descr="https://www.auditori.cat/wp-content/uploads/Temporada%2022-23/L_Auditori_logo_PN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00" y="175207"/>
            <a:ext cx="2340000" cy="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1869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F4F2B1AE2C3094A806E742C096B04E5" ma:contentTypeVersion="14" ma:contentTypeDescription="Crear nuevo documento." ma:contentTypeScope="" ma:versionID="3927ce5c17a9cf8fa08bbfd5f376ba12">
  <xsd:schema xmlns:xsd="http://www.w3.org/2001/XMLSchema" xmlns:xs="http://www.w3.org/2001/XMLSchema" xmlns:p="http://schemas.microsoft.com/office/2006/metadata/properties" xmlns:ns2="e42b96a9-5918-4e9a-8771-f3967b264f75" xmlns:ns3="b409c2fc-ef29-462f-b55a-fbf1bb09aa88" targetNamespace="http://schemas.microsoft.com/office/2006/metadata/properties" ma:root="true" ma:fieldsID="16aa815b18c0eb0e34b33899d0ca5748" ns2:_="" ns3:_="">
    <xsd:import namespace="e42b96a9-5918-4e9a-8771-f3967b264f75"/>
    <xsd:import namespace="b409c2fc-ef29-462f-b55a-fbf1bb09aa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2b96a9-5918-4e9a-8771-f3967b264f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Etiquetas de imagen" ma:readOnly="false" ma:fieldId="{5cf76f15-5ced-4ddc-b409-7134ff3c332f}" ma:taxonomyMulti="true" ma:sspId="7ea30e4d-d969-4e4a-b2da-a678d69e0a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9c2fc-ef29-462f-b55a-fbf1bb09aa88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93a39171-f81d-41b2-8c4e-bc0190881837}" ma:internalName="TaxCatchAll" ma:showField="CatchAllData" ma:web="b409c2fc-ef29-462f-b55a-fbf1bb09aa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2b96a9-5918-4e9a-8771-f3967b264f75">
      <Terms xmlns="http://schemas.microsoft.com/office/infopath/2007/PartnerControls"/>
    </lcf76f155ced4ddcb4097134ff3c332f>
    <TaxCatchAll xmlns="b409c2fc-ef29-462f-b55a-fbf1bb09aa88" xsi:nil="true"/>
  </documentManagement>
</p:properties>
</file>

<file path=customXml/itemProps1.xml><?xml version="1.0" encoding="utf-8"?>
<ds:datastoreItem xmlns:ds="http://schemas.openxmlformats.org/officeDocument/2006/customXml" ds:itemID="{9DEBD6C4-DE72-4F50-B168-BC2FE1B4B52F}"/>
</file>

<file path=customXml/itemProps2.xml><?xml version="1.0" encoding="utf-8"?>
<ds:datastoreItem xmlns:ds="http://schemas.openxmlformats.org/officeDocument/2006/customXml" ds:itemID="{86EE5267-8DA8-44C4-97BC-68E1E6ED86DF}"/>
</file>

<file path=customXml/itemProps3.xml><?xml version="1.0" encoding="utf-8"?>
<ds:datastoreItem xmlns:ds="http://schemas.openxmlformats.org/officeDocument/2006/customXml" ds:itemID="{6976E659-ADD6-4BD5-880C-5326C820E914}"/>
</file>

<file path=docProps/app.xml><?xml version="1.0" encoding="utf-8"?>
<Properties xmlns="http://schemas.openxmlformats.org/officeDocument/2006/extended-properties" xmlns:vt="http://schemas.openxmlformats.org/officeDocument/2006/docPropsVTypes">
  <TotalTime>6202</TotalTime>
  <Words>415</Words>
  <Application>Microsoft Office PowerPoint</Application>
  <PresentationFormat>Presentación en pantalla (4:3)</PresentationFormat>
  <Paragraphs>86</Paragraphs>
  <Slides>12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Auditori2020Bold</vt:lpstr>
      <vt:lpstr>Calibri</vt:lpstr>
      <vt:lpstr>Verdana</vt:lpstr>
      <vt:lpstr>Tema de Office</vt:lpstr>
      <vt:lpstr>Presentación de PowerPoint</vt:lpstr>
      <vt:lpstr>Informació general</vt:lpstr>
      <vt:lpstr>Mapa sala 1: Pau Casals</vt:lpstr>
      <vt:lpstr>Presentación de PowerPoint</vt:lpstr>
      <vt:lpstr>Presentación de PowerPoint</vt:lpstr>
      <vt:lpstr>       INFORMACIÓ DEL CONCERT</vt:lpstr>
      <vt:lpstr>NORMES AUDITORI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TÍTOL</dc:title>
  <dc:creator>Aprenem</dc:creator>
  <cp:lastModifiedBy>Lluís Torralbo</cp:lastModifiedBy>
  <cp:revision>454</cp:revision>
  <dcterms:created xsi:type="dcterms:W3CDTF">2020-04-15T16:03:28Z</dcterms:created>
  <dcterms:modified xsi:type="dcterms:W3CDTF">2023-01-27T10:45:54Z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0x0101007F4F2B1AE2C3094A806E742C096B04E5</vt:lpwstr>
  </property>
  <property fmtid="{D5CDD505-2E9C-101B-9397-08002B2CF9AE}" pid="3" name="Order">
    <vt:r8>2114200</vt:r8>
  </property>
  <property fmtid="{D5CDD505-2E9C-101B-9397-08002B2CF9AE}" pid="4" name="MediaServiceImageTags">
    <vt:lpwstr/>
  </property>
</Properties>
</file>